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6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2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5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4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2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9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ACD5-1A9C-4DE3-B7B4-77A6ACC9357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8CC2-764D-47E8-9D13-234C2E6F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3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76243B35-4306-4771-BB42-62D035627A0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098285" y="538163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SPW 13.0 Graph" r:id="rId3" imgW="5524485" imgH="4267307" progId="SigmaPlotGraphicObject.12">
                  <p:embed/>
                </p:oleObj>
              </mc:Choice>
              <mc:Fallback>
                <p:oleObj name="SPW 13.0 Graph" r:id="rId3" imgW="5524485" imgH="4267307" progId="SigmaPlotGraphicObject.12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76243B35-4306-4771-BB42-62D035627A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285" y="538163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FFADB975-5EF7-4B01-8713-081FD745CB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001591"/>
              </p:ext>
            </p:extLst>
          </p:nvPr>
        </p:nvGraphicFramePr>
        <p:xfrm>
          <a:off x="6098285" y="3159125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SPW 13.0 Graph" r:id="rId5" imgW="5524485" imgH="4267307" progId="SigmaPlotGraphicObject.12">
                  <p:embed/>
                </p:oleObj>
              </mc:Choice>
              <mc:Fallback>
                <p:oleObj name="SPW 13.0 Graph" r:id="rId5" imgW="5524485" imgH="4267307" progId="SigmaPlotGraphicObject.12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FFADB975-5EF7-4B01-8713-081FD745CB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285" y="3159125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>
            <a:extLst>
              <a:ext uri="{FF2B5EF4-FFF2-40B4-BE49-F238E27FC236}">
                <a16:creationId xmlns:a16="http://schemas.microsoft.com/office/drawing/2014/main" id="{7E958001-E720-4977-BB53-AE483904D69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201988" y="538163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SPW 13.0 Graph" r:id="rId7" imgW="5524485" imgH="4267307" progId="SigmaPlotGraphicObject.12">
                  <p:embed/>
                </p:oleObj>
              </mc:Choice>
              <mc:Fallback>
                <p:oleObj name="SPW 13.0 Graph" r:id="rId7" imgW="5524485" imgH="4267307" progId="SigmaPlotGraphicObject.12">
                  <p:embed/>
                  <p:pic>
                    <p:nvPicPr>
                      <p:cNvPr id="68" name="Object 67">
                        <a:extLst>
                          <a:ext uri="{FF2B5EF4-FFF2-40B4-BE49-F238E27FC236}">
                            <a16:creationId xmlns:a16="http://schemas.microsoft.com/office/drawing/2014/main" id="{7E958001-E720-4977-BB53-AE483904D6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538163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0EF4B892-B9D2-4051-A4DC-D093CFA756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261916"/>
              </p:ext>
            </p:extLst>
          </p:nvPr>
        </p:nvGraphicFramePr>
        <p:xfrm>
          <a:off x="3202733" y="3159125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SPW 13.0 Graph" r:id="rId9" imgW="5524485" imgH="4267307" progId="SigmaPlotGraphicObject.12">
                  <p:embed/>
                </p:oleObj>
              </mc:Choice>
              <mc:Fallback>
                <p:oleObj name="SPW 13.0 Graph" r:id="rId9" imgW="5524485" imgH="4267307" progId="SigmaPlotGraphicObject.12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0EF4B892-B9D2-4051-A4DC-D093CFA756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33" y="3159125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9796D448-5C69-4333-A5B3-2599200C57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458466"/>
              </p:ext>
            </p:extLst>
          </p:nvPr>
        </p:nvGraphicFramePr>
        <p:xfrm>
          <a:off x="312738" y="3159125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SPW 13.0 Graph" r:id="rId11" imgW="5524485" imgH="4267307" progId="SigmaPlotGraphicObject.12">
                  <p:embed/>
                </p:oleObj>
              </mc:Choice>
              <mc:Fallback>
                <p:oleObj name="SPW 13.0 Graph" r:id="rId11" imgW="5524485" imgH="4267307" progId="SigmaPlotGraphicObject.12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9796D448-5C69-4333-A5B3-2599200C57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3159125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312738" y="538163"/>
          <a:ext cx="30432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SPW 13.0 Graph" r:id="rId13" imgW="5524485" imgH="4267307" progId="SigmaPlotGraphicObject.12">
                  <p:embed/>
                </p:oleObj>
              </mc:Choice>
              <mc:Fallback>
                <p:oleObj name="SPW 13.0 Graph" r:id="rId13" imgW="5524485" imgH="4267307" progId="SigmaPlotGraphicObject.12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538163"/>
                        <a:ext cx="3043237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529833" y="27490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in Distance Traveled (mm)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6845" y="541075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Photoperiod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45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545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545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" y="0"/>
            <a:ext cx="228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Supplemental Figure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4552" y="762004"/>
            <a:ext cx="530556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&lt;5 mm/s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320300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276600" y="320300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200" y="320300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86" y="3397499"/>
            <a:ext cx="530556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&lt;5 mm/s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11402" y="762004"/>
            <a:ext cx="530556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5-20 mm/s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11696" y="3387674"/>
            <a:ext cx="530556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&gt;20 mm/s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666410" y="1642520"/>
            <a:ext cx="266700" cy="308341"/>
            <a:chOff x="6324600" y="184100"/>
            <a:chExt cx="266700" cy="308341"/>
          </a:xfrm>
        </p:grpSpPr>
        <p:sp>
          <p:nvSpPr>
            <p:cNvPr id="29" name="TextBox 28"/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22046" y="1658790"/>
            <a:ext cx="266700" cy="308341"/>
            <a:chOff x="6324600" y="184100"/>
            <a:chExt cx="266700" cy="308341"/>
          </a:xfrm>
        </p:grpSpPr>
        <p:sp>
          <p:nvSpPr>
            <p:cNvPr id="49" name="TextBox 48"/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AD91EA62-3D01-4E18-B958-2F9F0BD798BE}"/>
              </a:ext>
            </a:extLst>
          </p:cNvPr>
          <p:cNvSpPr txBox="1"/>
          <p:nvPr/>
        </p:nvSpPr>
        <p:spPr>
          <a:xfrm>
            <a:off x="2215308" y="1545430"/>
            <a:ext cx="266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6D89A7-0BA4-4D33-BC9C-4F9AE39AB2B6}"/>
              </a:ext>
            </a:extLst>
          </p:cNvPr>
          <p:cNvSpPr txBox="1"/>
          <p:nvPr/>
        </p:nvSpPr>
        <p:spPr>
          <a:xfrm>
            <a:off x="8500728" y="1653474"/>
            <a:ext cx="266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798F1B7-2C1E-4FB2-8C3F-A6953DF8DDAC}"/>
              </a:ext>
            </a:extLst>
          </p:cNvPr>
          <p:cNvGrpSpPr/>
          <p:nvPr/>
        </p:nvGrpSpPr>
        <p:grpSpPr>
          <a:xfrm>
            <a:off x="1210513" y="1427076"/>
            <a:ext cx="266700" cy="308341"/>
            <a:chOff x="6324600" y="184100"/>
            <a:chExt cx="266700" cy="30834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69FCC01-1FB7-4702-BB26-DFEC427B7475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C95148E-66BF-467F-81F7-6D10C43A758C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181C59-85BE-49F9-81A5-7A270CFC90D0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538CD3B-647D-4FC9-9416-6DD33E24D8AB}"/>
              </a:ext>
            </a:extLst>
          </p:cNvPr>
          <p:cNvGrpSpPr/>
          <p:nvPr/>
        </p:nvGrpSpPr>
        <p:grpSpPr>
          <a:xfrm>
            <a:off x="1670652" y="1480373"/>
            <a:ext cx="266700" cy="259944"/>
            <a:chOff x="6324600" y="184100"/>
            <a:chExt cx="266700" cy="25994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0776981-9B62-427F-8407-A4B9F54E93F8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4E90C0A-AFC6-40F7-8453-613FE082C182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5C4EB9F-B244-49FF-94A3-1C30EC8BA5E7}"/>
              </a:ext>
            </a:extLst>
          </p:cNvPr>
          <p:cNvGrpSpPr/>
          <p:nvPr/>
        </p:nvGrpSpPr>
        <p:grpSpPr>
          <a:xfrm>
            <a:off x="1708570" y="1666772"/>
            <a:ext cx="266700" cy="308341"/>
            <a:chOff x="6324600" y="184100"/>
            <a:chExt cx="266700" cy="30834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31C784D-4182-43D7-8478-D233EC164A98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1C6E957-DE98-456B-AD48-711879D11FD9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F3A2C-065F-404D-97ED-40E2D483D644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E2E0B32-273D-42C6-B8F7-1BDC633A157D}"/>
              </a:ext>
            </a:extLst>
          </p:cNvPr>
          <p:cNvGrpSpPr/>
          <p:nvPr/>
        </p:nvGrpSpPr>
        <p:grpSpPr>
          <a:xfrm>
            <a:off x="4053064" y="1757560"/>
            <a:ext cx="266700" cy="259944"/>
            <a:chOff x="6324600" y="184100"/>
            <a:chExt cx="266700" cy="25994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5EB3096-2B50-4326-BEFE-3C1D8825259F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6BF7E4C-C6BD-44D6-9090-314F9002CC02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0CC8B88-AD72-4096-892F-E43533288CEE}"/>
              </a:ext>
            </a:extLst>
          </p:cNvPr>
          <p:cNvGrpSpPr/>
          <p:nvPr/>
        </p:nvGrpSpPr>
        <p:grpSpPr>
          <a:xfrm>
            <a:off x="4100508" y="1338306"/>
            <a:ext cx="266700" cy="308341"/>
            <a:chOff x="6324600" y="184100"/>
            <a:chExt cx="266700" cy="30834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A5776A2-2EB0-445F-A809-313A59225BA2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0951149-5A35-4DAE-A5CC-3F5B8442CACF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C5786CA-09D1-4892-B5C8-23C7B087FB7D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5E69EF2-FF86-4E01-9CDA-3936F24F06E7}"/>
              </a:ext>
            </a:extLst>
          </p:cNvPr>
          <p:cNvGrpSpPr/>
          <p:nvPr/>
        </p:nvGrpSpPr>
        <p:grpSpPr>
          <a:xfrm>
            <a:off x="5105544" y="1511097"/>
            <a:ext cx="266700" cy="259944"/>
            <a:chOff x="6324600" y="184100"/>
            <a:chExt cx="266700" cy="259944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A8C4A86-C83E-4D24-BBA2-D490037AE9F0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5A8A57-E6FE-463A-9117-02456BC70563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40249C1-3038-4428-A4DF-1B12B4E2B9D7}"/>
              </a:ext>
            </a:extLst>
          </p:cNvPr>
          <p:cNvGrpSpPr/>
          <p:nvPr/>
        </p:nvGrpSpPr>
        <p:grpSpPr>
          <a:xfrm>
            <a:off x="4554645" y="1394404"/>
            <a:ext cx="266700" cy="259944"/>
            <a:chOff x="6324600" y="184100"/>
            <a:chExt cx="266700" cy="259944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656FB78-47A2-4361-91F0-4258CAEC577F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453231-9AE6-4074-9459-C4BF554FF533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B2553E0-43AC-4FC7-8C90-93CC95E560CC}"/>
              </a:ext>
            </a:extLst>
          </p:cNvPr>
          <p:cNvGrpSpPr/>
          <p:nvPr/>
        </p:nvGrpSpPr>
        <p:grpSpPr>
          <a:xfrm>
            <a:off x="4598501" y="1746685"/>
            <a:ext cx="266700" cy="308341"/>
            <a:chOff x="6324600" y="184100"/>
            <a:chExt cx="266700" cy="30834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69B4993-1430-44E4-B911-9B2548EBA39A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C32446A-E1C8-4728-B24F-1F8BF5394736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3B740C-1E43-4FA2-90CD-3AE7C792FB7B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5FD1AFC-C1CA-4BF3-89BF-6579D10AA332}"/>
              </a:ext>
            </a:extLst>
          </p:cNvPr>
          <p:cNvGrpSpPr/>
          <p:nvPr/>
        </p:nvGrpSpPr>
        <p:grpSpPr>
          <a:xfrm>
            <a:off x="5559916" y="1637014"/>
            <a:ext cx="266700" cy="308341"/>
            <a:chOff x="6324600" y="184100"/>
            <a:chExt cx="266700" cy="30834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4E9EF6C-55E4-479D-8E37-63EEDF15D6BC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808C8D-F553-472D-8BD9-C2E57FCB4A7A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013E825-FCEE-4C33-B3FE-384076AA6D06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2044870-FABD-471E-A747-C2E046EF6903}"/>
              </a:ext>
            </a:extLst>
          </p:cNvPr>
          <p:cNvGrpSpPr/>
          <p:nvPr/>
        </p:nvGrpSpPr>
        <p:grpSpPr>
          <a:xfrm>
            <a:off x="5606545" y="1885161"/>
            <a:ext cx="266700" cy="308341"/>
            <a:chOff x="6324600" y="184100"/>
            <a:chExt cx="266700" cy="30834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CC10F2D-313F-4778-9EEC-E8CB9D5D38BC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4554A03-B185-4FD4-BC52-DDE3D5686537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4DF6A68-0065-41D6-B5E3-EC44B4DEB9AA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A77DE4B-A823-4743-9F95-7E14DAA07E9E}"/>
              </a:ext>
            </a:extLst>
          </p:cNvPr>
          <p:cNvGrpSpPr/>
          <p:nvPr/>
        </p:nvGrpSpPr>
        <p:grpSpPr>
          <a:xfrm>
            <a:off x="5101922" y="3902542"/>
            <a:ext cx="266700" cy="308341"/>
            <a:chOff x="6324600" y="184100"/>
            <a:chExt cx="266700" cy="30834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D93697-A902-4B70-B9A8-DA2A1A3CBA9F}"/>
                </a:ext>
              </a:extLst>
            </p:cNvPr>
            <p:cNvSpPr txBox="1"/>
            <p:nvPr/>
          </p:nvSpPr>
          <p:spPr>
            <a:xfrm>
              <a:off x="6324600" y="1841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A0A62A-69EE-4DEC-AA85-013C2D20DFD4}"/>
                </a:ext>
              </a:extLst>
            </p:cNvPr>
            <p:cNvSpPr txBox="1"/>
            <p:nvPr/>
          </p:nvSpPr>
          <p:spPr>
            <a:xfrm>
              <a:off x="6324600" y="228600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FE0FE64-B93C-432F-8D56-B5BF5E7034EF}"/>
                </a:ext>
              </a:extLst>
            </p:cNvPr>
            <p:cNvSpPr txBox="1"/>
            <p:nvPr/>
          </p:nvSpPr>
          <p:spPr>
            <a:xfrm>
              <a:off x="6324600" y="276997"/>
              <a:ext cx="2667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*</a:t>
              </a: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56424E4F-C6CA-4B40-895B-F756912E1373}"/>
              </a:ext>
            </a:extLst>
          </p:cNvPr>
          <p:cNvSpPr txBox="1"/>
          <p:nvPr/>
        </p:nvSpPr>
        <p:spPr>
          <a:xfrm>
            <a:off x="386352" y="5783843"/>
            <a:ext cx="8355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Supplemental Figure 1:</a:t>
            </a:r>
            <a:r>
              <a:rPr lang="en-US" sz="1100" dirty="0"/>
              <a:t> </a:t>
            </a:r>
            <a:r>
              <a:rPr lang="en-US" sz="1100" b="1" dirty="0" err="1"/>
              <a:t>Photomotor</a:t>
            </a:r>
            <a:r>
              <a:rPr lang="en-US" sz="1100" b="1" dirty="0"/>
              <a:t> responses of zebrafish (A and B) and fathead minnow (C and D) across three speed thresholds</a:t>
            </a:r>
            <a:r>
              <a:rPr lang="en-US" sz="1100" dirty="0"/>
              <a:t>. Zebrafish (A,B, and C) and fathead minnow larvae (D,E, and F) </a:t>
            </a:r>
            <a:r>
              <a:rPr lang="en-US" sz="1100" dirty="0" err="1"/>
              <a:t>photomotor</a:t>
            </a:r>
            <a:r>
              <a:rPr lang="en-US" sz="1100" dirty="0"/>
              <a:t> responses across three speed thresholds (Freezing: &lt;5 mm/s, Cruising: 5-20 mm/s, and Bursting &gt;20 mm/s) after 96hr exposure to caffeine. </a:t>
            </a:r>
            <a:r>
              <a:rPr lang="en-US" sz="1100" dirty="0" err="1"/>
              <a:t>Photomotor</a:t>
            </a:r>
            <a:r>
              <a:rPr lang="en-US" sz="1100" dirty="0"/>
              <a:t> responses of zebrafish and fathead minnow are measured as the change in mean (±SE) total distance traveled between the last minutes of an initial photoperiod and the first minute of the following period.  Two dark and two light period </a:t>
            </a:r>
            <a:r>
              <a:rPr lang="en-US" sz="1100" dirty="0" err="1"/>
              <a:t>photomotor</a:t>
            </a:r>
            <a:r>
              <a:rPr lang="en-US" sz="1100" dirty="0"/>
              <a:t> responses were measured.  A total of 24 (4 replicates each of 6 larvae) zebrafish and 12 (3 replicates of 4 larvae) fathead minnows were used for behavioral observation. *p&lt;0.10 ;**p&lt;0.05; ***p&lt;0.01.</a:t>
            </a:r>
          </a:p>
        </p:txBody>
      </p:sp>
    </p:spTree>
    <p:extLst>
      <p:ext uri="{BB962C8B-B14F-4D97-AF65-F5344CB8AC3E}">
        <p14:creationId xmlns:p14="http://schemas.microsoft.com/office/powerpoint/2010/main" val="345296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224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 13.0 Graph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Baylor</dc:creator>
  <cp:lastModifiedBy>Brooks, Bryan</cp:lastModifiedBy>
  <cp:revision>5</cp:revision>
  <cp:lastPrinted>2018-01-30T17:41:37Z</cp:lastPrinted>
  <dcterms:created xsi:type="dcterms:W3CDTF">2018-01-29T23:32:26Z</dcterms:created>
  <dcterms:modified xsi:type="dcterms:W3CDTF">2018-01-30T23:14:54Z</dcterms:modified>
</cp:coreProperties>
</file>