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15458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40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236" y="1122363"/>
            <a:ext cx="8659416" cy="2387600"/>
          </a:xfrm>
        </p:spPr>
        <p:txBody>
          <a:bodyPr anchor="b"/>
          <a:lstStyle>
            <a:lvl1pPr algn="ctr">
              <a:defRPr sz="568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236" y="3602038"/>
            <a:ext cx="8659416" cy="1655762"/>
          </a:xfrm>
        </p:spPr>
        <p:txBody>
          <a:bodyPr/>
          <a:lstStyle>
            <a:lvl1pPr marL="0" indent="0" algn="ctr">
              <a:buNone/>
              <a:defRPr sz="2273"/>
            </a:lvl1pPr>
            <a:lvl2pPr marL="432968" indent="0" algn="ctr">
              <a:buNone/>
              <a:defRPr sz="1894"/>
            </a:lvl2pPr>
            <a:lvl3pPr marL="865937" indent="0" algn="ctr">
              <a:buNone/>
              <a:defRPr sz="1705"/>
            </a:lvl3pPr>
            <a:lvl4pPr marL="1298905" indent="0" algn="ctr">
              <a:buNone/>
              <a:defRPr sz="1515"/>
            </a:lvl4pPr>
            <a:lvl5pPr marL="1731874" indent="0" algn="ctr">
              <a:buNone/>
              <a:defRPr sz="1515"/>
            </a:lvl5pPr>
            <a:lvl6pPr marL="2164842" indent="0" algn="ctr">
              <a:buNone/>
              <a:defRPr sz="1515"/>
            </a:lvl6pPr>
            <a:lvl7pPr marL="2597810" indent="0" algn="ctr">
              <a:buNone/>
              <a:defRPr sz="1515"/>
            </a:lvl7pPr>
            <a:lvl8pPr marL="3030779" indent="0" algn="ctr">
              <a:buNone/>
              <a:defRPr sz="1515"/>
            </a:lvl8pPr>
            <a:lvl9pPr marL="3463747" indent="0" algn="ctr">
              <a:buNone/>
              <a:defRPr sz="1515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C0F-DCF2-491A-B839-1EA55199C992}" type="datetimeFigureOut">
              <a:rPr lang="nl-BE" smtClean="0"/>
              <a:t>8/06/2022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CFAE-F956-4EA0-A473-320A27076A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709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C0F-DCF2-491A-B839-1EA55199C992}" type="datetimeFigureOut">
              <a:rPr lang="nl-BE" smtClean="0"/>
              <a:t>8/06/2022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CFAE-F956-4EA0-A473-320A27076A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051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62526" y="365125"/>
            <a:ext cx="2489582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3780" y="365125"/>
            <a:ext cx="7324423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C0F-DCF2-491A-B839-1EA55199C992}" type="datetimeFigureOut">
              <a:rPr lang="nl-BE" smtClean="0"/>
              <a:t>8/06/2022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CFAE-F956-4EA0-A473-320A27076A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505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C0F-DCF2-491A-B839-1EA55199C992}" type="datetimeFigureOut">
              <a:rPr lang="nl-BE" smtClean="0"/>
              <a:t>8/06/2022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CFAE-F956-4EA0-A473-320A27076A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888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67" y="1709739"/>
            <a:ext cx="9958328" cy="2852737"/>
          </a:xfrm>
        </p:spPr>
        <p:txBody>
          <a:bodyPr anchor="b"/>
          <a:lstStyle>
            <a:lvl1pPr>
              <a:defRPr sz="568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767" y="4589464"/>
            <a:ext cx="9958328" cy="1500187"/>
          </a:xfrm>
        </p:spPr>
        <p:txBody>
          <a:bodyPr/>
          <a:lstStyle>
            <a:lvl1pPr marL="0" indent="0">
              <a:buNone/>
              <a:defRPr sz="2273">
                <a:solidFill>
                  <a:schemeClr val="tx1">
                    <a:tint val="75000"/>
                  </a:schemeClr>
                </a:solidFill>
              </a:defRPr>
            </a:lvl1pPr>
            <a:lvl2pPr marL="432968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2pPr>
            <a:lvl3pPr marL="865937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3pPr>
            <a:lvl4pPr marL="1298905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4pPr>
            <a:lvl5pPr marL="1731874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5pPr>
            <a:lvl6pPr marL="2164842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6pPr>
            <a:lvl7pPr marL="2597810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7pPr>
            <a:lvl8pPr marL="3030779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8pPr>
            <a:lvl9pPr marL="3463747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C0F-DCF2-491A-B839-1EA55199C992}" type="datetimeFigureOut">
              <a:rPr lang="nl-BE" smtClean="0"/>
              <a:t>8/06/2022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CFAE-F956-4EA0-A473-320A27076A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109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780" y="1825625"/>
            <a:ext cx="4907002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5106" y="1825625"/>
            <a:ext cx="4907002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C0F-DCF2-491A-B839-1EA55199C992}" type="datetimeFigureOut">
              <a:rPr lang="nl-BE" smtClean="0"/>
              <a:t>8/06/2022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CFAE-F956-4EA0-A473-320A27076A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789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284" y="365126"/>
            <a:ext cx="9958328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284" y="1681163"/>
            <a:ext cx="4884451" cy="823912"/>
          </a:xfrm>
        </p:spPr>
        <p:txBody>
          <a:bodyPr anchor="b"/>
          <a:lstStyle>
            <a:lvl1pPr marL="0" indent="0">
              <a:buNone/>
              <a:defRPr sz="2273" b="1"/>
            </a:lvl1pPr>
            <a:lvl2pPr marL="432968" indent="0">
              <a:buNone/>
              <a:defRPr sz="1894" b="1"/>
            </a:lvl2pPr>
            <a:lvl3pPr marL="865937" indent="0">
              <a:buNone/>
              <a:defRPr sz="1705" b="1"/>
            </a:lvl3pPr>
            <a:lvl4pPr marL="1298905" indent="0">
              <a:buNone/>
              <a:defRPr sz="1515" b="1"/>
            </a:lvl4pPr>
            <a:lvl5pPr marL="1731874" indent="0">
              <a:buNone/>
              <a:defRPr sz="1515" b="1"/>
            </a:lvl5pPr>
            <a:lvl6pPr marL="2164842" indent="0">
              <a:buNone/>
              <a:defRPr sz="1515" b="1"/>
            </a:lvl6pPr>
            <a:lvl7pPr marL="2597810" indent="0">
              <a:buNone/>
              <a:defRPr sz="1515" b="1"/>
            </a:lvl7pPr>
            <a:lvl8pPr marL="3030779" indent="0">
              <a:buNone/>
              <a:defRPr sz="1515" b="1"/>
            </a:lvl8pPr>
            <a:lvl9pPr marL="3463747" indent="0">
              <a:buNone/>
              <a:defRPr sz="1515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5284" y="2505075"/>
            <a:ext cx="488445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45106" y="1681163"/>
            <a:ext cx="4908506" cy="823912"/>
          </a:xfrm>
        </p:spPr>
        <p:txBody>
          <a:bodyPr anchor="b"/>
          <a:lstStyle>
            <a:lvl1pPr marL="0" indent="0">
              <a:buNone/>
              <a:defRPr sz="2273" b="1"/>
            </a:lvl1pPr>
            <a:lvl2pPr marL="432968" indent="0">
              <a:buNone/>
              <a:defRPr sz="1894" b="1"/>
            </a:lvl2pPr>
            <a:lvl3pPr marL="865937" indent="0">
              <a:buNone/>
              <a:defRPr sz="1705" b="1"/>
            </a:lvl3pPr>
            <a:lvl4pPr marL="1298905" indent="0">
              <a:buNone/>
              <a:defRPr sz="1515" b="1"/>
            </a:lvl4pPr>
            <a:lvl5pPr marL="1731874" indent="0">
              <a:buNone/>
              <a:defRPr sz="1515" b="1"/>
            </a:lvl5pPr>
            <a:lvl6pPr marL="2164842" indent="0">
              <a:buNone/>
              <a:defRPr sz="1515" b="1"/>
            </a:lvl6pPr>
            <a:lvl7pPr marL="2597810" indent="0">
              <a:buNone/>
              <a:defRPr sz="1515" b="1"/>
            </a:lvl7pPr>
            <a:lvl8pPr marL="3030779" indent="0">
              <a:buNone/>
              <a:defRPr sz="1515" b="1"/>
            </a:lvl8pPr>
            <a:lvl9pPr marL="3463747" indent="0">
              <a:buNone/>
              <a:defRPr sz="1515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45106" y="2505075"/>
            <a:ext cx="4908506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C0F-DCF2-491A-B839-1EA55199C992}" type="datetimeFigureOut">
              <a:rPr lang="nl-BE" smtClean="0"/>
              <a:t>8/06/2022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CFAE-F956-4EA0-A473-320A27076A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543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C0F-DCF2-491A-B839-1EA55199C992}" type="datetimeFigureOut">
              <a:rPr lang="nl-BE" smtClean="0"/>
              <a:t>8/06/2022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CFAE-F956-4EA0-A473-320A27076A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204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C0F-DCF2-491A-B839-1EA55199C992}" type="datetimeFigureOut">
              <a:rPr lang="nl-BE" smtClean="0"/>
              <a:t>8/06/2022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CFAE-F956-4EA0-A473-320A27076A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813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284" y="457200"/>
            <a:ext cx="3723849" cy="1600200"/>
          </a:xfrm>
        </p:spPr>
        <p:txBody>
          <a:bodyPr anchor="b"/>
          <a:lstStyle>
            <a:lvl1pPr>
              <a:defRPr sz="303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506" y="987426"/>
            <a:ext cx="5845106" cy="4873625"/>
          </a:xfrm>
        </p:spPr>
        <p:txBody>
          <a:bodyPr/>
          <a:lstStyle>
            <a:lvl1pPr>
              <a:defRPr sz="3030"/>
            </a:lvl1pPr>
            <a:lvl2pPr>
              <a:defRPr sz="2652"/>
            </a:lvl2pPr>
            <a:lvl3pPr>
              <a:defRPr sz="2273"/>
            </a:lvl3pPr>
            <a:lvl4pPr>
              <a:defRPr sz="1894"/>
            </a:lvl4pPr>
            <a:lvl5pPr>
              <a:defRPr sz="1894"/>
            </a:lvl5pPr>
            <a:lvl6pPr>
              <a:defRPr sz="1894"/>
            </a:lvl6pPr>
            <a:lvl7pPr>
              <a:defRPr sz="1894"/>
            </a:lvl7pPr>
            <a:lvl8pPr>
              <a:defRPr sz="1894"/>
            </a:lvl8pPr>
            <a:lvl9pPr>
              <a:defRPr sz="1894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5284" y="2057400"/>
            <a:ext cx="3723849" cy="3811588"/>
          </a:xfrm>
        </p:spPr>
        <p:txBody>
          <a:bodyPr/>
          <a:lstStyle>
            <a:lvl1pPr marL="0" indent="0">
              <a:buNone/>
              <a:defRPr sz="1515"/>
            </a:lvl1pPr>
            <a:lvl2pPr marL="432968" indent="0">
              <a:buNone/>
              <a:defRPr sz="1326"/>
            </a:lvl2pPr>
            <a:lvl3pPr marL="865937" indent="0">
              <a:buNone/>
              <a:defRPr sz="1136"/>
            </a:lvl3pPr>
            <a:lvl4pPr marL="1298905" indent="0">
              <a:buNone/>
              <a:defRPr sz="947"/>
            </a:lvl4pPr>
            <a:lvl5pPr marL="1731874" indent="0">
              <a:buNone/>
              <a:defRPr sz="947"/>
            </a:lvl5pPr>
            <a:lvl6pPr marL="2164842" indent="0">
              <a:buNone/>
              <a:defRPr sz="947"/>
            </a:lvl6pPr>
            <a:lvl7pPr marL="2597810" indent="0">
              <a:buNone/>
              <a:defRPr sz="947"/>
            </a:lvl7pPr>
            <a:lvl8pPr marL="3030779" indent="0">
              <a:buNone/>
              <a:defRPr sz="947"/>
            </a:lvl8pPr>
            <a:lvl9pPr marL="3463747" indent="0">
              <a:buNone/>
              <a:defRPr sz="94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C0F-DCF2-491A-B839-1EA55199C992}" type="datetimeFigureOut">
              <a:rPr lang="nl-BE" smtClean="0"/>
              <a:t>8/06/2022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CFAE-F956-4EA0-A473-320A27076A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180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284" y="457200"/>
            <a:ext cx="3723849" cy="1600200"/>
          </a:xfrm>
        </p:spPr>
        <p:txBody>
          <a:bodyPr anchor="b"/>
          <a:lstStyle>
            <a:lvl1pPr>
              <a:defRPr sz="303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08506" y="987426"/>
            <a:ext cx="5845106" cy="4873625"/>
          </a:xfrm>
        </p:spPr>
        <p:txBody>
          <a:bodyPr anchor="t"/>
          <a:lstStyle>
            <a:lvl1pPr marL="0" indent="0">
              <a:buNone/>
              <a:defRPr sz="3030"/>
            </a:lvl1pPr>
            <a:lvl2pPr marL="432968" indent="0">
              <a:buNone/>
              <a:defRPr sz="2652"/>
            </a:lvl2pPr>
            <a:lvl3pPr marL="865937" indent="0">
              <a:buNone/>
              <a:defRPr sz="2273"/>
            </a:lvl3pPr>
            <a:lvl4pPr marL="1298905" indent="0">
              <a:buNone/>
              <a:defRPr sz="1894"/>
            </a:lvl4pPr>
            <a:lvl5pPr marL="1731874" indent="0">
              <a:buNone/>
              <a:defRPr sz="1894"/>
            </a:lvl5pPr>
            <a:lvl6pPr marL="2164842" indent="0">
              <a:buNone/>
              <a:defRPr sz="1894"/>
            </a:lvl6pPr>
            <a:lvl7pPr marL="2597810" indent="0">
              <a:buNone/>
              <a:defRPr sz="1894"/>
            </a:lvl7pPr>
            <a:lvl8pPr marL="3030779" indent="0">
              <a:buNone/>
              <a:defRPr sz="1894"/>
            </a:lvl8pPr>
            <a:lvl9pPr marL="3463747" indent="0">
              <a:buNone/>
              <a:defRPr sz="1894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5284" y="2057400"/>
            <a:ext cx="3723849" cy="3811588"/>
          </a:xfrm>
        </p:spPr>
        <p:txBody>
          <a:bodyPr/>
          <a:lstStyle>
            <a:lvl1pPr marL="0" indent="0">
              <a:buNone/>
              <a:defRPr sz="1515"/>
            </a:lvl1pPr>
            <a:lvl2pPr marL="432968" indent="0">
              <a:buNone/>
              <a:defRPr sz="1326"/>
            </a:lvl2pPr>
            <a:lvl3pPr marL="865937" indent="0">
              <a:buNone/>
              <a:defRPr sz="1136"/>
            </a:lvl3pPr>
            <a:lvl4pPr marL="1298905" indent="0">
              <a:buNone/>
              <a:defRPr sz="947"/>
            </a:lvl4pPr>
            <a:lvl5pPr marL="1731874" indent="0">
              <a:buNone/>
              <a:defRPr sz="947"/>
            </a:lvl5pPr>
            <a:lvl6pPr marL="2164842" indent="0">
              <a:buNone/>
              <a:defRPr sz="947"/>
            </a:lvl6pPr>
            <a:lvl7pPr marL="2597810" indent="0">
              <a:buNone/>
              <a:defRPr sz="947"/>
            </a:lvl7pPr>
            <a:lvl8pPr marL="3030779" indent="0">
              <a:buNone/>
              <a:defRPr sz="947"/>
            </a:lvl8pPr>
            <a:lvl9pPr marL="3463747" indent="0">
              <a:buNone/>
              <a:defRPr sz="94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BC0F-DCF2-491A-B839-1EA55199C992}" type="datetimeFigureOut">
              <a:rPr lang="nl-BE" smtClean="0"/>
              <a:t>8/06/2022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CFAE-F956-4EA0-A473-320A27076A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931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3780" y="365126"/>
            <a:ext cx="99583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80" y="1825625"/>
            <a:ext cx="9958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3780" y="6356351"/>
            <a:ext cx="2597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2BC0F-DCF2-491A-B839-1EA55199C992}" type="datetimeFigureOut">
              <a:rPr lang="nl-BE" smtClean="0"/>
              <a:t>8/06/2022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576" y="6356351"/>
            <a:ext cx="3896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4283" y="6356351"/>
            <a:ext cx="2597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3CFAE-F956-4EA0-A473-320A27076A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005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5937" rtl="0" eaLnBrk="1" latinLnBrk="0" hangingPunct="1">
        <a:lnSpc>
          <a:spcPct val="90000"/>
        </a:lnSpc>
        <a:spcBef>
          <a:spcPct val="0"/>
        </a:spcBef>
        <a:buNone/>
        <a:defRPr sz="41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484" indent="-216484" algn="l" defTabSz="865937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652" kern="1200">
          <a:solidFill>
            <a:schemeClr val="tx1"/>
          </a:solidFill>
          <a:latin typeface="+mn-lt"/>
          <a:ea typeface="+mn-ea"/>
          <a:cs typeface="+mn-cs"/>
        </a:defRPr>
      </a:lvl1pPr>
      <a:lvl2pPr marL="649453" indent="-216484" algn="l" defTabSz="865937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3" kern="1200">
          <a:solidFill>
            <a:schemeClr val="tx1"/>
          </a:solidFill>
          <a:latin typeface="+mn-lt"/>
          <a:ea typeface="+mn-ea"/>
          <a:cs typeface="+mn-cs"/>
        </a:defRPr>
      </a:lvl2pPr>
      <a:lvl3pPr marL="1082421" indent="-216484" algn="l" defTabSz="865937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4" kern="1200">
          <a:solidFill>
            <a:schemeClr val="tx1"/>
          </a:solidFill>
          <a:latin typeface="+mn-lt"/>
          <a:ea typeface="+mn-ea"/>
          <a:cs typeface="+mn-cs"/>
        </a:defRPr>
      </a:lvl3pPr>
      <a:lvl4pPr marL="1515389" indent="-216484" algn="l" defTabSz="865937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48358" indent="-216484" algn="l" defTabSz="865937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1326" indent="-216484" algn="l" defTabSz="865937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4295" indent="-216484" algn="l" defTabSz="865937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47263" indent="-216484" algn="l" defTabSz="865937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0231" indent="-216484" algn="l" defTabSz="865937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5937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2968" algn="l" defTabSz="865937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5937" algn="l" defTabSz="865937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298905" algn="l" defTabSz="865937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1874" algn="l" defTabSz="865937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4842" algn="l" defTabSz="865937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597810" algn="l" defTabSz="865937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0779" algn="l" defTabSz="865937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3747" algn="l" defTabSz="865937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CC1FCCFA-DD40-C92E-CDFD-63159BC65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3" b="3576"/>
          <a:stretch/>
        </p:blipFill>
        <p:spPr>
          <a:xfrm>
            <a:off x="-223" y="0"/>
            <a:ext cx="11546111" cy="6120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9AA0689-A848-9DF8-4D9E-E4976B41FB30}"/>
              </a:ext>
            </a:extLst>
          </p:cNvPr>
          <p:cNvSpPr txBox="1"/>
          <p:nvPr/>
        </p:nvSpPr>
        <p:spPr>
          <a:xfrm>
            <a:off x="3477687" y="4837944"/>
            <a:ext cx="360680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3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D43E421-31E4-66BB-8F3D-D6E8DBC2A568}"/>
              </a:ext>
            </a:extLst>
          </p:cNvPr>
          <p:cNvSpPr txBox="1"/>
          <p:nvPr/>
        </p:nvSpPr>
        <p:spPr>
          <a:xfrm>
            <a:off x="-223" y="6211669"/>
            <a:ext cx="11546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 Right-click the grey bar above the results section (red asterisk) to set up parameters for object measurement. Add circularity and mean intensity.</a:t>
            </a:r>
            <a:endParaRPr lang="nl-B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9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35F9445-3A93-B301-E1CE-2EB05CB9152C}"/>
              </a:ext>
            </a:extLst>
          </p:cNvPr>
          <p:cNvSpPr txBox="1"/>
          <p:nvPr/>
        </p:nvSpPr>
        <p:spPr>
          <a:xfrm>
            <a:off x="1" y="6211669"/>
            <a:ext cx="1154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J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 The software will show delineation of the defined structures. Click on the 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Update ND Measurement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button to analyze and get the chosen parameters from step A as output. </a:t>
            </a:r>
            <a:endParaRPr lang="nl-B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332B958-7348-FA47-E95D-25BB394B2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3" b="3576"/>
          <a:stretch/>
        </p:blipFill>
        <p:spPr>
          <a:xfrm>
            <a:off x="0" y="0"/>
            <a:ext cx="1154611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7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35F9445-3A93-B301-E1CE-2EB05CB9152C}"/>
              </a:ext>
            </a:extLst>
          </p:cNvPr>
          <p:cNvSpPr txBox="1"/>
          <p:nvPr/>
        </p:nvSpPr>
        <p:spPr>
          <a:xfrm>
            <a:off x="1" y="6211669"/>
            <a:ext cx="1154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 Click the downward facing arrow next to the export button and select data to the clipboard. </a:t>
            </a:r>
            <a:endParaRPr lang="nl-B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942C02D9-C774-EDD8-80A6-254AF74F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3" b="3576"/>
          <a:stretch/>
        </p:blipFill>
        <p:spPr>
          <a:xfrm>
            <a:off x="-223" y="0"/>
            <a:ext cx="1154611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1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35F9445-3A93-B301-E1CE-2EB05CB9152C}"/>
              </a:ext>
            </a:extLst>
          </p:cNvPr>
          <p:cNvSpPr txBox="1"/>
          <p:nvPr/>
        </p:nvSpPr>
        <p:spPr>
          <a:xfrm>
            <a:off x="1" y="6211669"/>
            <a:ext cx="1154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 Click on the 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Export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button to copy the data output to the clipboard. Data can now be pasted to a spreadsheet. </a:t>
            </a:r>
            <a:endParaRPr lang="nl-B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4341C7C-EEB5-AC8A-4CEB-F4375D50C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3" b="3576"/>
          <a:stretch/>
        </p:blipFill>
        <p:spPr>
          <a:xfrm>
            <a:off x="0" y="0"/>
            <a:ext cx="1154611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53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35F9445-3A93-B301-E1CE-2EB05CB9152C}"/>
              </a:ext>
            </a:extLst>
          </p:cNvPr>
          <p:cNvSpPr txBox="1"/>
          <p:nvPr/>
        </p:nvSpPr>
        <p:spPr>
          <a:xfrm>
            <a:off x="1" y="6211669"/>
            <a:ext cx="1154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 Click on the 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Reset Data 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button to empty the results section before a new measurement is performed. </a:t>
            </a:r>
            <a:endParaRPr lang="nl-B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A2410A8D-3EBD-7676-681C-9260D94F0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3" b="3576"/>
          <a:stretch/>
        </p:blipFill>
        <p:spPr>
          <a:xfrm>
            <a:off x="0" y="0"/>
            <a:ext cx="1154611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69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35F9445-3A93-B301-E1CE-2EB05CB9152C}"/>
              </a:ext>
            </a:extLst>
          </p:cNvPr>
          <p:cNvSpPr txBox="1"/>
          <p:nvPr/>
        </p:nvSpPr>
        <p:spPr>
          <a:xfrm>
            <a:off x="0" y="6242447"/>
            <a:ext cx="115458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 When erosion has to be performed for intensity measurement for calculation of the intensity ratio, click 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Binary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&gt; 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Erode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The </a:t>
            </a:r>
            <a:r>
              <a:rPr lang="en-US" sz="17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Remove Objects Touching Borders</a:t>
            </a:r>
            <a:r>
              <a:rPr lang="en-US" sz="17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function can be found in the same drop-down menu.</a:t>
            </a:r>
            <a:endParaRPr lang="nl-BE" sz="17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583127A-A2E6-73CD-72E2-833A31649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3" b="3576"/>
          <a:stretch/>
        </p:blipFill>
        <p:spPr>
          <a:xfrm>
            <a:off x="0" y="0"/>
            <a:ext cx="1154611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89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35F9445-3A93-B301-E1CE-2EB05CB9152C}"/>
              </a:ext>
            </a:extLst>
          </p:cNvPr>
          <p:cNvSpPr txBox="1"/>
          <p:nvPr/>
        </p:nvSpPr>
        <p:spPr>
          <a:xfrm>
            <a:off x="0" y="6242447"/>
            <a:ext cx="115458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 Select the matrix shown in the figure for erosion, and choose the desired count (1 pixel or 2.5 </a:t>
            </a:r>
            <a:r>
              <a:rPr lang="en-US" sz="17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μm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for removal of the halo surrounding organoids, 10 pixels or 25 </a:t>
            </a:r>
            <a:r>
              <a:rPr lang="en-US" sz="17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μm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for removal of the cellular border surrounding a lumen if present).</a:t>
            </a:r>
            <a:endParaRPr lang="nl-BE" sz="17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0774149-F8A3-81C8-AE24-7FDF8DDA2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3" b="3576"/>
          <a:stretch/>
        </p:blipFill>
        <p:spPr>
          <a:xfrm>
            <a:off x="0" y="0"/>
            <a:ext cx="1154611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6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E42A22D7-D97F-2231-2A68-08C09E103145}"/>
              </a:ext>
            </a:extLst>
          </p:cNvPr>
          <p:cNvSpPr txBox="1"/>
          <p:nvPr/>
        </p:nvSpPr>
        <p:spPr>
          <a:xfrm>
            <a:off x="-223" y="6211669"/>
            <a:ext cx="11546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 Click on 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File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&gt; 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Import/Export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&gt; 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Create ND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file from file sequence 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to combine the TIFF files for one culture into one ND file.</a:t>
            </a:r>
            <a:endParaRPr lang="nl-B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A775AE0F-1111-33D2-BA13-BF2E0F960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3" b="3576"/>
          <a:stretch/>
        </p:blipFill>
        <p:spPr>
          <a:xfrm>
            <a:off x="0" y="0"/>
            <a:ext cx="1154611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3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35F9445-3A93-B301-E1CE-2EB05CB9152C}"/>
              </a:ext>
            </a:extLst>
          </p:cNvPr>
          <p:cNvSpPr txBox="1"/>
          <p:nvPr/>
        </p:nvSpPr>
        <p:spPr>
          <a:xfrm>
            <a:off x="1" y="6211669"/>
            <a:ext cx="1154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 Select the desired file and confirm; 32 pictures will be combined (red asterisk).</a:t>
            </a:r>
          </a:p>
          <a:p>
            <a:endParaRPr lang="nl-B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4F21ADD-9210-C489-DBDC-62039DF2F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3" b="3576"/>
          <a:stretch/>
        </p:blipFill>
        <p:spPr>
          <a:xfrm>
            <a:off x="-224" y="0"/>
            <a:ext cx="11546111" cy="6120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4A23BA0-BF31-B735-971C-A7A53FE3A565}"/>
              </a:ext>
            </a:extLst>
          </p:cNvPr>
          <p:cNvSpPr txBox="1"/>
          <p:nvPr/>
        </p:nvSpPr>
        <p:spPr>
          <a:xfrm>
            <a:off x="3658853" y="1711862"/>
            <a:ext cx="360680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3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1525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35F9445-3A93-B301-E1CE-2EB05CB9152C}"/>
              </a:ext>
            </a:extLst>
          </p:cNvPr>
          <p:cNvSpPr txBox="1"/>
          <p:nvPr/>
        </p:nvSpPr>
        <p:spPr>
          <a:xfrm>
            <a:off x="1" y="6211669"/>
            <a:ext cx="1154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it-IT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</a:t>
            </a:r>
            <a:r>
              <a:rPr lang="it-IT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 Click </a:t>
            </a:r>
            <a:r>
              <a:rPr lang="it-IT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Recalibration</a:t>
            </a:r>
            <a:r>
              <a:rPr lang="it-IT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&gt; </a:t>
            </a:r>
            <a:r>
              <a:rPr lang="it-IT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Recalibrate Document</a:t>
            </a:r>
            <a:r>
              <a:rPr lang="it-IT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nl-B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DCF7E5E-BCBE-B384-B5F4-6A9328CDE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3" b="3576"/>
          <a:stretch/>
        </p:blipFill>
        <p:spPr>
          <a:xfrm>
            <a:off x="0" y="0"/>
            <a:ext cx="1154611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5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35F9445-3A93-B301-E1CE-2EB05CB9152C}"/>
              </a:ext>
            </a:extLst>
          </p:cNvPr>
          <p:cNvSpPr txBox="1"/>
          <p:nvPr/>
        </p:nvSpPr>
        <p:spPr>
          <a:xfrm>
            <a:off x="1" y="6211669"/>
            <a:ext cx="1154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 Click on 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Pixel Size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in the pop-up window.</a:t>
            </a:r>
          </a:p>
          <a:p>
            <a:endParaRPr lang="nl-B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DBFD30E-E7F7-2933-31EA-30E921868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3" b="3576"/>
          <a:stretch/>
        </p:blipFill>
        <p:spPr>
          <a:xfrm>
            <a:off x="-224" y="0"/>
            <a:ext cx="1154611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7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35F9445-3A93-B301-E1CE-2EB05CB9152C}"/>
              </a:ext>
            </a:extLst>
          </p:cNvPr>
          <p:cNvSpPr txBox="1"/>
          <p:nvPr/>
        </p:nvSpPr>
        <p:spPr>
          <a:xfrm>
            <a:off x="1" y="6211669"/>
            <a:ext cx="1154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 Input 2.5 µm as the size of 1 pixel.</a:t>
            </a:r>
          </a:p>
          <a:p>
            <a:endParaRPr lang="nl-B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E853C671-B0D3-AD7D-7456-823EBFC4A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3" b="3576"/>
          <a:stretch/>
        </p:blipFill>
        <p:spPr>
          <a:xfrm>
            <a:off x="-223" y="0"/>
            <a:ext cx="1154611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35F9445-3A93-B301-E1CE-2EB05CB9152C}"/>
              </a:ext>
            </a:extLst>
          </p:cNvPr>
          <p:cNvSpPr txBox="1"/>
          <p:nvPr/>
        </p:nvSpPr>
        <p:spPr>
          <a:xfrm>
            <a:off x="1" y="6211669"/>
            <a:ext cx="1154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G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 The picture will now be recalibrated to micrometers instead of pixels (red asterisk).</a:t>
            </a:r>
          </a:p>
          <a:p>
            <a:endParaRPr lang="nl-B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827A6916-3DFE-1FE0-161B-6612E128C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3" b="3576"/>
          <a:stretch/>
        </p:blipFill>
        <p:spPr>
          <a:xfrm>
            <a:off x="-224" y="0"/>
            <a:ext cx="11546111" cy="6120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87F88F4-FDDC-835F-1613-44488EEC2A30}"/>
              </a:ext>
            </a:extLst>
          </p:cNvPr>
          <p:cNvSpPr txBox="1"/>
          <p:nvPr/>
        </p:nvSpPr>
        <p:spPr>
          <a:xfrm>
            <a:off x="475457" y="4184006"/>
            <a:ext cx="360680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3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873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35F9445-3A93-B301-E1CE-2EB05CB9152C}"/>
              </a:ext>
            </a:extLst>
          </p:cNvPr>
          <p:cNvSpPr txBox="1"/>
          <p:nvPr/>
        </p:nvSpPr>
        <p:spPr>
          <a:xfrm>
            <a:off x="1" y="6211669"/>
            <a:ext cx="1154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 Click 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Binary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&gt; 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Define Threshold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nl-B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E00A8A7-7198-AA3B-5257-157EABCEC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3" b="3576"/>
          <a:stretch/>
        </p:blipFill>
        <p:spPr>
          <a:xfrm>
            <a:off x="0" y="0"/>
            <a:ext cx="1154611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4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35F9445-3A93-B301-E1CE-2EB05CB9152C}"/>
              </a:ext>
            </a:extLst>
          </p:cNvPr>
          <p:cNvSpPr txBox="1"/>
          <p:nvPr/>
        </p:nvSpPr>
        <p:spPr>
          <a:xfrm>
            <a:off x="0" y="6096253"/>
            <a:ext cx="1154588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sz="145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US" sz="14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 Size selection can be performed in the pop-up window. The minimum size is 40 µm for organoid counting and 60 µm for organoid morphology analysis. Always turn off the </a:t>
            </a:r>
            <a:r>
              <a:rPr lang="en-US" sz="145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Smooth</a:t>
            </a:r>
            <a:r>
              <a:rPr lang="en-US" sz="14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and </a:t>
            </a:r>
            <a:r>
              <a:rPr lang="en-US" sz="145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Clean</a:t>
            </a:r>
            <a:r>
              <a:rPr lang="en-US" sz="14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function, turn on the </a:t>
            </a:r>
            <a:r>
              <a:rPr lang="en-US" sz="145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Fill Holes</a:t>
            </a:r>
            <a:r>
              <a:rPr lang="en-US" sz="14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function, and input </a:t>
            </a:r>
            <a:r>
              <a:rPr lang="en-US" sz="145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Separate</a:t>
            </a:r>
            <a:r>
              <a:rPr lang="en-US" sz="14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x3. Apply to all frames. </a:t>
            </a:r>
            <a:endParaRPr lang="nl-BE" sz="14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77071B96-D641-595D-4C27-259E4C9CE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3" b="3576"/>
          <a:stretch/>
        </p:blipFill>
        <p:spPr>
          <a:xfrm>
            <a:off x="0" y="0"/>
            <a:ext cx="1154611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809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386</Words>
  <Application>Microsoft Office PowerPoint</Application>
  <PresentationFormat>Aangepast</PresentationFormat>
  <Paragraphs>18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Acer</dc:creator>
  <cp:lastModifiedBy>Acer</cp:lastModifiedBy>
  <cp:revision>6</cp:revision>
  <dcterms:created xsi:type="dcterms:W3CDTF">2022-06-08T08:21:53Z</dcterms:created>
  <dcterms:modified xsi:type="dcterms:W3CDTF">2022-06-08T11:03:51Z</dcterms:modified>
</cp:coreProperties>
</file>