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17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720" y="62"/>
      </p:cViewPr>
      <p:guideLst>
        <p:guide pos="3817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D7EF51-96F7-495D-A0D4-888DD9DD78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F94881D-1828-485A-8EA6-8F161B7665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17AFAE-690E-43BA-A059-FC33F17A0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505DF-23BD-45DF-9834-6C0B344688E2}" type="datetimeFigureOut">
              <a:rPr lang="zh-CN" altLang="en-US" smtClean="0"/>
              <a:t>2023/3/24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6B3E21-4D63-4C85-8245-EC6764688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FC6BD8-FB18-43D7-AD0A-026453571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EB2D4-58E4-4708-BA6E-CD8DF54B3C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08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708367-E54F-4D50-952A-ABD584808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D0A6853-B99C-4219-9C02-DFC7A5B148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162563-3E8D-42FB-B6A1-E7665E4C2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505DF-23BD-45DF-9834-6C0B344688E2}" type="datetimeFigureOut">
              <a:rPr lang="zh-CN" altLang="en-US" smtClean="0"/>
              <a:t>2023/3/24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EB3028-90F3-4100-A871-2B74FE79F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8361FE-43B9-4656-B144-AE5174521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EB2D4-58E4-4708-BA6E-CD8DF54B3C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00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82A3284-D89B-47D9-B822-C71B37D7E8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EA6F178-9802-4A1F-9B01-30BF2B2674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1F79BA-7D37-44F7-9920-C57616799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505DF-23BD-45DF-9834-6C0B344688E2}" type="datetimeFigureOut">
              <a:rPr lang="zh-CN" altLang="en-US" smtClean="0"/>
              <a:t>2023/3/24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6E50FD-FC3A-4295-89F1-DD737F9BE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33186E-545B-4EC0-A5C8-F150DFA04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EB2D4-58E4-4708-BA6E-CD8DF54B3C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058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D08454-75E3-48A2-8F78-B5A153FB0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8AA921-AAD5-4C8D-85DB-9808419669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F7A5EB-905F-468D-B52C-3E3BE8994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505DF-23BD-45DF-9834-6C0B344688E2}" type="datetimeFigureOut">
              <a:rPr lang="zh-CN" altLang="en-US" smtClean="0"/>
              <a:t>2023/3/24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9ED39A-55A2-4C24-B231-34EE6F47D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92D5C1-0C1F-47D0-B8DE-98991F09A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EB2D4-58E4-4708-BA6E-CD8DF54B3C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619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532D19-C5AE-4505-8A05-CBF4039DB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7AF86D8-498C-4F4B-8149-07AD6658D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2EACB8-235D-4E38-90AB-25163B395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505DF-23BD-45DF-9834-6C0B344688E2}" type="datetimeFigureOut">
              <a:rPr lang="zh-CN" altLang="en-US" smtClean="0"/>
              <a:t>2023/3/24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258672A-E166-440B-A11D-F559DCA58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F8835D-0048-4F99-B2B4-41B7D0BA5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EB2D4-58E4-4708-BA6E-CD8DF54B3C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43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BC2EE8-948F-44C9-97B1-1C391F0E6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F06EE0-689E-4EBA-9167-C54C2A5780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AED6C35-E65F-4ED2-B52E-D7C61B866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92D3366-9D20-4F2B-ACCB-D7785F737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505DF-23BD-45DF-9834-6C0B344688E2}" type="datetimeFigureOut">
              <a:rPr lang="zh-CN" altLang="en-US" smtClean="0"/>
              <a:t>2023/3/24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141454-27CC-4840-B545-9AFA878E2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1C652A1-A6B3-414C-A3B5-0E75AD45D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EB2D4-58E4-4708-BA6E-CD8DF54B3C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596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6CC252-A236-4D60-96B0-B9255D138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A082121-8050-4ADA-86C3-2BB6F399B0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85936CE-B2D6-47F4-A2D7-231E3086FD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AAFF194-2FA7-44A7-9126-FA7D19F1FD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F8FFA37-2AED-40FF-A850-0724697D76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D46CFB4-0756-4253-AD2E-B746E538B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505DF-23BD-45DF-9834-6C0B344688E2}" type="datetimeFigureOut">
              <a:rPr lang="zh-CN" altLang="en-US" smtClean="0"/>
              <a:t>2023/3/24 Friday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2A17901-4316-4238-AA8F-05B0867F9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B8F2079-52EE-49BA-83DD-53530509B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EB2D4-58E4-4708-BA6E-CD8DF54B3C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842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937663-D544-4FAD-85D7-FD2E46BB9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3C086F8-FC8F-4304-B583-09DBCAA28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505DF-23BD-45DF-9834-6C0B344688E2}" type="datetimeFigureOut">
              <a:rPr lang="zh-CN" altLang="en-US" smtClean="0"/>
              <a:t>2023/3/24 Friday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DB64DF6-6859-413C-A147-ED1739F80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F475E22-6002-4249-8DE3-A3033E353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EB2D4-58E4-4708-BA6E-CD8DF54B3C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47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014031B-9004-48DA-8E67-F3EFF47F9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505DF-23BD-45DF-9834-6C0B344688E2}" type="datetimeFigureOut">
              <a:rPr lang="zh-CN" altLang="en-US" smtClean="0"/>
              <a:t>2023/3/24 Friday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E81A0A6-26F6-45A7-BC16-DDE3D3B65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E3E3177-0729-4D52-88E4-84DCCFB97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EB2D4-58E4-4708-BA6E-CD8DF54B3C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742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1A2558-FEE6-4F14-8C4F-26E0F3361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16730C-8B0A-4933-9664-BDCB45E5EC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B487312-B89D-456C-BF65-2F2A1E0974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4A9BF30-47B1-47F1-8BA1-F35D537F2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505DF-23BD-45DF-9834-6C0B344688E2}" type="datetimeFigureOut">
              <a:rPr lang="zh-CN" altLang="en-US" smtClean="0"/>
              <a:t>2023/3/24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CDE6690-F17D-4334-8BBF-D50DA5B95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553CAC-90DC-475B-A3AD-68F78B566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EB2D4-58E4-4708-BA6E-CD8DF54B3C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319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5B86D0-EA28-47AB-91F8-100633544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DBE6C74-564C-40DD-ADC1-D0D7FD9CBA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AA2104D-6C7D-43D4-9175-F6C03957A4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C4562B3-482F-4B19-B8BB-A463122C2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505DF-23BD-45DF-9834-6C0B344688E2}" type="datetimeFigureOut">
              <a:rPr lang="zh-CN" altLang="en-US" smtClean="0"/>
              <a:t>2023/3/24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9A8B3A1-C286-4B4E-A27F-3D8490FC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6D0BA25-8A59-42E6-ACB5-B12CAA377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EB2D4-58E4-4708-BA6E-CD8DF54B3C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6E7F525-4D67-4218-9E2B-0CE87CD42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FBE4405-6D88-4623-BD01-D51F23382F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48A6F3-3F9A-436C-A0F3-DC5CEECEDA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505DF-23BD-45DF-9834-6C0B344688E2}" type="datetimeFigureOut">
              <a:rPr lang="zh-CN" altLang="en-US" smtClean="0"/>
              <a:t>2023/3/24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799451-24FF-499B-9EED-AA03A78E2E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F61BF4-B0F8-4918-921C-9693D0F549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EB2D4-58E4-4708-BA6E-CD8DF54B3C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79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35DD4312-3F8A-468C-B507-357C8AF03EBD}"/>
              </a:ext>
            </a:extLst>
          </p:cNvPr>
          <p:cNvGrpSpPr/>
          <p:nvPr/>
        </p:nvGrpSpPr>
        <p:grpSpPr>
          <a:xfrm>
            <a:off x="473362" y="353053"/>
            <a:ext cx="11245276" cy="6151893"/>
            <a:chOff x="571972" y="459208"/>
            <a:chExt cx="11245276" cy="615189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FEE7964-D98F-43DC-A129-84FA50547A63}"/>
                </a:ext>
              </a:extLst>
            </p:cNvPr>
            <p:cNvSpPr txBox="1"/>
            <p:nvPr/>
          </p:nvSpPr>
          <p:spPr>
            <a:xfrm>
              <a:off x="2488991" y="459208"/>
              <a:ext cx="741123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/>
                <a:t>梅其杰</a:t>
              </a:r>
              <a:r>
                <a:rPr lang="en-US" altLang="zh-CN" sz="2400" b="1" dirty="0"/>
                <a:t>K-2022-0450-2</a:t>
              </a:r>
              <a:r>
                <a:rPr lang="zh-CN" altLang="en-US" sz="2400" b="1" dirty="0"/>
                <a:t>实验一</a:t>
              </a:r>
              <a:r>
                <a:rPr lang="en-US" altLang="zh-CN" sz="2400" b="1" dirty="0"/>
                <a:t>WB</a:t>
              </a:r>
              <a:r>
                <a:rPr lang="zh-CN" altLang="en-US" sz="2400" b="1" dirty="0"/>
                <a:t>干扰验证实验结果</a:t>
              </a:r>
              <a:endParaRPr lang="en-US" altLang="zh-CN" sz="2400" b="1" dirty="0"/>
            </a:p>
            <a:p>
              <a:pPr algn="ctr"/>
              <a:r>
                <a:rPr lang="zh-CN" altLang="en-US" sz="2400" b="1" dirty="0"/>
                <a:t>（第三次验证）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F751204-56CB-4E1A-9D64-6D33AC6FDF07}"/>
                </a:ext>
              </a:extLst>
            </p:cNvPr>
            <p:cNvSpPr txBox="1"/>
            <p:nvPr/>
          </p:nvSpPr>
          <p:spPr>
            <a:xfrm>
              <a:off x="1346937" y="5133773"/>
              <a:ext cx="9695347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实验结果说明：</a:t>
              </a:r>
              <a:endParaRPr lang="en-US" altLang="zh-CN" b="1" dirty="0"/>
            </a:p>
            <a:p>
              <a:r>
                <a:rPr lang="en-US" altLang="zh-CN" b="1" dirty="0"/>
                <a:t>1.SPRY2</a:t>
              </a:r>
              <a:r>
                <a:rPr lang="zh-CN" altLang="en-US" b="1" dirty="0"/>
                <a:t>抗体分子量为</a:t>
              </a:r>
              <a:r>
                <a:rPr lang="en-US" altLang="zh-CN" b="1" dirty="0"/>
                <a:t>35 KD</a:t>
              </a:r>
              <a:r>
                <a:rPr lang="zh-CN" altLang="en-US" b="1" dirty="0"/>
                <a:t>、</a:t>
              </a:r>
              <a:r>
                <a:rPr lang="en-US" altLang="zh-CN" b="1" dirty="0"/>
                <a:t>60~65 KD</a:t>
              </a:r>
              <a:r>
                <a:rPr lang="zh-CN" altLang="en-US" b="1" dirty="0"/>
                <a:t>，查阅资料</a:t>
              </a:r>
              <a:r>
                <a:rPr lang="en-US" altLang="zh-CN" b="1" dirty="0"/>
                <a:t>SPRY2</a:t>
              </a:r>
              <a:r>
                <a:rPr lang="zh-CN" altLang="en-US" b="1" dirty="0"/>
                <a:t>目的条带均在</a:t>
              </a:r>
              <a:r>
                <a:rPr lang="en-US" altLang="zh-CN" b="1" dirty="0"/>
                <a:t>35KD</a:t>
              </a:r>
              <a:r>
                <a:rPr lang="zh-CN" altLang="en-US" b="1" dirty="0"/>
                <a:t>处。</a:t>
              </a:r>
              <a:endParaRPr lang="en-US" altLang="zh-CN" b="1" dirty="0"/>
            </a:p>
            <a:p>
              <a:r>
                <a:rPr lang="en-US" altLang="zh-CN" b="1" dirty="0"/>
                <a:t>2.</a:t>
              </a:r>
              <a:r>
                <a:rPr lang="zh-CN" altLang="en-US" b="1" dirty="0"/>
                <a:t>实验结果</a:t>
              </a:r>
              <a:r>
                <a:rPr lang="en-US" altLang="zh-CN" b="1" dirty="0"/>
                <a:t>SPRY2</a:t>
              </a:r>
              <a:r>
                <a:rPr lang="zh-CN" altLang="en-US" b="1" dirty="0"/>
                <a:t>在空白空载组</a:t>
              </a:r>
              <a:r>
                <a:rPr lang="zh-CN" altLang="en-US" b="1"/>
                <a:t>有表达；在</a:t>
              </a:r>
              <a:r>
                <a:rPr lang="en-US" altLang="zh-CN" b="1" dirty="0"/>
                <a:t>35 KD</a:t>
              </a:r>
              <a:r>
                <a:rPr lang="zh-CN" altLang="en-US" b="1" dirty="0"/>
                <a:t>、</a:t>
              </a:r>
              <a:r>
                <a:rPr lang="en-US" altLang="zh-CN" b="1" dirty="0"/>
                <a:t>60~65 KD </a:t>
              </a:r>
              <a:r>
                <a:rPr lang="zh-CN" altLang="en-US" b="1" dirty="0"/>
                <a:t>处条带信号较弱（图</a:t>
              </a:r>
              <a:r>
                <a:rPr lang="en-US" altLang="zh-CN" b="1" dirty="0"/>
                <a:t>1</a:t>
              </a:r>
              <a:r>
                <a:rPr lang="zh-CN" altLang="en-US" b="1" dirty="0"/>
                <a:t>、</a:t>
              </a:r>
              <a:r>
                <a:rPr lang="en-US" altLang="zh-CN" b="1" dirty="0"/>
                <a:t>2</a:t>
              </a:r>
              <a:r>
                <a:rPr lang="zh-CN" altLang="en-US" b="1" dirty="0"/>
                <a:t>）</a:t>
              </a:r>
              <a:endParaRPr lang="en-US" altLang="zh-CN" b="1" dirty="0"/>
            </a:p>
            <a:p>
              <a:r>
                <a:rPr lang="en-US" altLang="zh-CN" b="1" dirty="0"/>
                <a:t>3.</a:t>
              </a:r>
              <a:r>
                <a:rPr lang="zh-CN" altLang="en-US" b="1" dirty="0"/>
                <a:t>与</a:t>
              </a:r>
              <a:r>
                <a:rPr lang="en-US" altLang="zh-CN" b="1" dirty="0"/>
                <a:t>3</a:t>
              </a:r>
              <a:r>
                <a:rPr lang="zh-CN" altLang="en-US" b="1" dirty="0"/>
                <a:t>条</a:t>
              </a:r>
              <a:r>
                <a:rPr lang="en-US" altLang="zh-CN" b="1" dirty="0"/>
                <a:t>SPRY2</a:t>
              </a:r>
              <a:r>
                <a:rPr lang="zh-CN" altLang="en-US" b="1" dirty="0"/>
                <a:t>干扰组比较，空白空载组</a:t>
              </a:r>
              <a:r>
                <a:rPr lang="en-US" altLang="zh-CN" b="1" dirty="0"/>
                <a:t>SPRY2</a:t>
              </a:r>
              <a:r>
                <a:rPr lang="zh-CN" altLang="en-US" b="1" dirty="0"/>
                <a:t>蛋白表达量较低，</a:t>
              </a:r>
              <a:r>
                <a:rPr lang="en-US" altLang="zh-CN" b="1" dirty="0"/>
                <a:t>3</a:t>
              </a:r>
              <a:r>
                <a:rPr lang="zh-CN" altLang="en-US" b="1" dirty="0"/>
                <a:t>条</a:t>
              </a:r>
              <a:r>
                <a:rPr lang="en-US" altLang="zh-CN" b="1" dirty="0"/>
                <a:t>SPRY2</a:t>
              </a:r>
              <a:r>
                <a:rPr lang="zh-CN" altLang="en-US" b="1" dirty="0"/>
                <a:t>干扰无效（图</a:t>
              </a:r>
              <a:r>
                <a:rPr lang="en-US" altLang="zh-CN" b="1" dirty="0"/>
                <a:t>3</a:t>
              </a:r>
              <a:r>
                <a:rPr lang="zh-CN" altLang="en-US" b="1" dirty="0"/>
                <a:t>）。</a:t>
              </a:r>
              <a:endParaRPr lang="en-US" altLang="zh-CN" b="1" dirty="0"/>
            </a:p>
            <a:p>
              <a:r>
                <a:rPr lang="zh-CN" altLang="en-US" b="1" dirty="0"/>
                <a:t>抗体信息：</a:t>
              </a:r>
              <a:r>
                <a:rPr lang="en-US" altLang="zh-CN" b="1" dirty="0"/>
                <a:t>https://www.ptgcn.com/products/SPRY2-Antibody-11383-1-AP.htm</a:t>
              </a:r>
            </a:p>
          </p:txBody>
        </p: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6F42B55C-EE2B-4BA1-A05B-8581FC720DA8}"/>
                </a:ext>
              </a:extLst>
            </p:cNvPr>
            <p:cNvGrpSpPr/>
            <p:nvPr/>
          </p:nvGrpSpPr>
          <p:grpSpPr>
            <a:xfrm>
              <a:off x="571972" y="1483579"/>
              <a:ext cx="11245276" cy="3456821"/>
              <a:chOff x="70956" y="1673121"/>
              <a:chExt cx="11245276" cy="3456821"/>
            </a:xfrm>
          </p:grpSpPr>
          <p:pic>
            <p:nvPicPr>
              <p:cNvPr id="101" name="图片 100">
                <a:extLst>
                  <a:ext uri="{FF2B5EF4-FFF2-40B4-BE49-F238E27FC236}">
                    <a16:creationId xmlns:a16="http://schemas.microsoft.com/office/drawing/2014/main" id="{D487FBA7-45D5-4787-9033-523616FC26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0956" y="2107231"/>
                <a:ext cx="3211875" cy="2483971"/>
              </a:xfrm>
              <a:prstGeom prst="rect">
                <a:avLst/>
              </a:prstGeom>
            </p:spPr>
          </p:pic>
          <p:grpSp>
            <p:nvGrpSpPr>
              <p:cNvPr id="110" name="组合 109">
                <a:extLst>
                  <a:ext uri="{FF2B5EF4-FFF2-40B4-BE49-F238E27FC236}">
                    <a16:creationId xmlns:a16="http://schemas.microsoft.com/office/drawing/2014/main" id="{06019F9C-E922-4B39-88B2-2A8DAFB07F23}"/>
                  </a:ext>
                </a:extLst>
              </p:cNvPr>
              <p:cNvGrpSpPr/>
              <p:nvPr/>
            </p:nvGrpSpPr>
            <p:grpSpPr>
              <a:xfrm>
                <a:off x="5337839" y="1673121"/>
                <a:ext cx="2826700" cy="3456821"/>
                <a:chOff x="2948419" y="1673121"/>
                <a:chExt cx="2826700" cy="3456821"/>
              </a:xfrm>
            </p:grpSpPr>
            <p:grpSp>
              <p:nvGrpSpPr>
                <p:cNvPr id="107" name="组合 106">
                  <a:extLst>
                    <a:ext uri="{FF2B5EF4-FFF2-40B4-BE49-F238E27FC236}">
                      <a16:creationId xmlns:a16="http://schemas.microsoft.com/office/drawing/2014/main" id="{A06BD19F-62E8-4629-908C-564014A223BD}"/>
                    </a:ext>
                  </a:extLst>
                </p:cNvPr>
                <p:cNvGrpSpPr/>
                <p:nvPr/>
              </p:nvGrpSpPr>
              <p:grpSpPr>
                <a:xfrm>
                  <a:off x="2948419" y="1673121"/>
                  <a:ext cx="2826700" cy="3153067"/>
                  <a:chOff x="2948419" y="1673121"/>
                  <a:chExt cx="2826700" cy="3153067"/>
                </a:xfrm>
              </p:grpSpPr>
              <p:sp>
                <p:nvSpPr>
                  <p:cNvPr id="9" name="文本框 8">
                    <a:extLst>
                      <a:ext uri="{FF2B5EF4-FFF2-40B4-BE49-F238E27FC236}">
                        <a16:creationId xmlns:a16="http://schemas.microsoft.com/office/drawing/2014/main" id="{FA4E6738-81B3-4F7F-8A8C-DE5A1071DE1E}"/>
                      </a:ext>
                    </a:extLst>
                  </p:cNvPr>
                  <p:cNvSpPr txBox="1"/>
                  <p:nvPr/>
                </p:nvSpPr>
                <p:spPr>
                  <a:xfrm>
                    <a:off x="3801633" y="1673121"/>
                    <a:ext cx="99831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b="1" dirty="0"/>
                      <a:t>SPRY2</a:t>
                    </a:r>
                  </a:p>
                </p:txBody>
              </p:sp>
              <p:grpSp>
                <p:nvGrpSpPr>
                  <p:cNvPr id="88" name="组合 87">
                    <a:extLst>
                      <a:ext uri="{FF2B5EF4-FFF2-40B4-BE49-F238E27FC236}">
                        <a16:creationId xmlns:a16="http://schemas.microsoft.com/office/drawing/2014/main" id="{519A32C3-0B56-4634-9674-C77875A933C4}"/>
                      </a:ext>
                    </a:extLst>
                  </p:cNvPr>
                  <p:cNvGrpSpPr/>
                  <p:nvPr/>
                </p:nvGrpSpPr>
                <p:grpSpPr>
                  <a:xfrm>
                    <a:off x="3414965" y="2117151"/>
                    <a:ext cx="2360154" cy="2262834"/>
                    <a:chOff x="4999247" y="1789530"/>
                    <a:chExt cx="2360154" cy="2262834"/>
                  </a:xfrm>
                </p:grpSpPr>
                <p:pic>
                  <p:nvPicPr>
                    <p:cNvPr id="2" name="图片 1">
                      <a:extLst>
                        <a:ext uri="{FF2B5EF4-FFF2-40B4-BE49-F238E27FC236}">
                          <a16:creationId xmlns:a16="http://schemas.microsoft.com/office/drawing/2014/main" id="{42367341-3DD3-4C2B-AA19-2B7F719C9BFF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"/>
                    <a:stretch>
                      <a:fillRect/>
                    </a:stretch>
                  </p:blipFill>
                  <p:spPr>
                    <a:xfrm>
                      <a:off x="4999247" y="1804464"/>
                      <a:ext cx="1771650" cy="2247900"/>
                    </a:xfrm>
                    <a:prstGeom prst="rect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</p:pic>
                <p:grpSp>
                  <p:nvGrpSpPr>
                    <p:cNvPr id="8" name="组合 7">
                      <a:extLst>
                        <a:ext uri="{FF2B5EF4-FFF2-40B4-BE49-F238E27FC236}">
                          <a16:creationId xmlns:a16="http://schemas.microsoft.com/office/drawing/2014/main" id="{436169FE-67E7-4D77-AD56-7ACA7D58656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582670" y="1789530"/>
                      <a:ext cx="776731" cy="2125400"/>
                      <a:chOff x="7459224" y="1669099"/>
                      <a:chExt cx="776731" cy="2125400"/>
                    </a:xfrm>
                  </p:grpSpPr>
                  <p:sp>
                    <p:nvSpPr>
                      <p:cNvPr id="28" name="文本框 27">
                        <a:extLst>
                          <a:ext uri="{FF2B5EF4-FFF2-40B4-BE49-F238E27FC236}">
                            <a16:creationId xmlns:a16="http://schemas.microsoft.com/office/drawing/2014/main" id="{0B0F69DA-0E32-44BB-A008-A63E9E4DAAB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459224" y="3440556"/>
                        <a:ext cx="745632" cy="353943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zh-CN" altLang="en-US" sz="800" b="1" dirty="0"/>
                          <a:t>分子量（</a:t>
                        </a:r>
                        <a:r>
                          <a:rPr lang="en-US" altLang="zh-CN" sz="800" b="1" dirty="0"/>
                          <a:t> </a:t>
                        </a:r>
                        <a:r>
                          <a:rPr lang="en-US" altLang="zh-CN" sz="800" b="1" dirty="0" err="1"/>
                          <a:t>kd</a:t>
                        </a:r>
                        <a:r>
                          <a:rPr lang="en-US" altLang="zh-CN" sz="800" b="1" dirty="0"/>
                          <a:t> </a:t>
                        </a:r>
                        <a:r>
                          <a:rPr lang="zh-CN" altLang="en-US" sz="900" b="1" dirty="0"/>
                          <a:t>）</a:t>
                        </a:r>
                      </a:p>
                    </p:txBody>
                  </p:sp>
                  <p:cxnSp>
                    <p:nvCxnSpPr>
                      <p:cNvPr id="45" name="直接连接符 44">
                        <a:extLst>
                          <a:ext uri="{FF2B5EF4-FFF2-40B4-BE49-F238E27FC236}">
                            <a16:creationId xmlns:a16="http://schemas.microsoft.com/office/drawing/2014/main" id="{FBD6E4F8-C158-464A-B3C4-B68B52DC7B6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7601664" y="1812810"/>
                        <a:ext cx="180000" cy="0"/>
                      </a:xfrm>
                      <a:prstGeom prst="line">
                        <a:avLst/>
                      </a:prstGeom>
                      <a:ln w="6350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6" name="文本框 45">
                        <a:extLst>
                          <a:ext uri="{FF2B5EF4-FFF2-40B4-BE49-F238E27FC236}">
                            <a16:creationId xmlns:a16="http://schemas.microsoft.com/office/drawing/2014/main" id="{D6874CBA-7D83-4C6B-9CE5-3035698238DE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691947" y="1669099"/>
                        <a:ext cx="544008" cy="26303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altLang="zh-CN" sz="1100" b="1" dirty="0"/>
                          <a:t>180</a:t>
                        </a:r>
                        <a:endParaRPr lang="zh-CN" altLang="en-US" sz="1100" b="1" dirty="0"/>
                      </a:p>
                    </p:txBody>
                  </p:sp>
                  <p:cxnSp>
                    <p:nvCxnSpPr>
                      <p:cNvPr id="43" name="直接连接符 42">
                        <a:extLst>
                          <a:ext uri="{FF2B5EF4-FFF2-40B4-BE49-F238E27FC236}">
                            <a16:creationId xmlns:a16="http://schemas.microsoft.com/office/drawing/2014/main" id="{267E022F-1F07-499C-8781-EB98BE23C69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7601664" y="1944608"/>
                        <a:ext cx="180000" cy="0"/>
                      </a:xfrm>
                      <a:prstGeom prst="line">
                        <a:avLst/>
                      </a:prstGeom>
                      <a:ln w="6350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4" name="文本框 43">
                        <a:extLst>
                          <a:ext uri="{FF2B5EF4-FFF2-40B4-BE49-F238E27FC236}">
                            <a16:creationId xmlns:a16="http://schemas.microsoft.com/office/drawing/2014/main" id="{BB7EAAFF-94AF-419D-B5D6-F4BBDFBB0448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691947" y="1813089"/>
                        <a:ext cx="544008" cy="26303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altLang="zh-CN" sz="1100" b="1" dirty="0"/>
                          <a:t>130</a:t>
                        </a:r>
                        <a:endParaRPr lang="zh-CN" altLang="en-US" sz="1100" b="1" dirty="0"/>
                      </a:p>
                    </p:txBody>
                  </p:sp>
                  <p:cxnSp>
                    <p:nvCxnSpPr>
                      <p:cNvPr id="41" name="直接连接符 40">
                        <a:extLst>
                          <a:ext uri="{FF2B5EF4-FFF2-40B4-BE49-F238E27FC236}">
                            <a16:creationId xmlns:a16="http://schemas.microsoft.com/office/drawing/2014/main" id="{360FF6EB-F92A-4941-9FC6-27F722FC6EC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7601664" y="2131763"/>
                        <a:ext cx="180000" cy="0"/>
                      </a:xfrm>
                      <a:prstGeom prst="line">
                        <a:avLst/>
                      </a:prstGeom>
                      <a:ln w="6350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2" name="文本框 41">
                        <a:extLst>
                          <a:ext uri="{FF2B5EF4-FFF2-40B4-BE49-F238E27FC236}">
                            <a16:creationId xmlns:a16="http://schemas.microsoft.com/office/drawing/2014/main" id="{8DC1C8EC-D1E6-4B6A-A589-4805698772C8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691947" y="2000244"/>
                        <a:ext cx="544008" cy="26303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altLang="zh-CN" sz="1100" b="1" dirty="0"/>
                          <a:t>100</a:t>
                        </a:r>
                        <a:endParaRPr lang="zh-CN" altLang="en-US" sz="1100" b="1" dirty="0"/>
                      </a:p>
                    </p:txBody>
                  </p:sp>
                  <p:cxnSp>
                    <p:nvCxnSpPr>
                      <p:cNvPr id="39" name="直接连接符 38">
                        <a:extLst>
                          <a:ext uri="{FF2B5EF4-FFF2-40B4-BE49-F238E27FC236}">
                            <a16:creationId xmlns:a16="http://schemas.microsoft.com/office/drawing/2014/main" id="{B79BE975-DECF-40F7-A3BD-E81C113232A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7601664" y="2282938"/>
                        <a:ext cx="180000" cy="1"/>
                      </a:xfrm>
                      <a:prstGeom prst="line">
                        <a:avLst/>
                      </a:prstGeom>
                      <a:ln w="6350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0" name="文本框 39">
                        <a:extLst>
                          <a:ext uri="{FF2B5EF4-FFF2-40B4-BE49-F238E27FC236}">
                            <a16:creationId xmlns:a16="http://schemas.microsoft.com/office/drawing/2014/main" id="{D5CA5CE2-5DDE-47B1-BF59-6079E6CA31C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691947" y="2151420"/>
                        <a:ext cx="544008" cy="26303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altLang="zh-CN" sz="1100" b="1" dirty="0"/>
                          <a:t>70</a:t>
                        </a:r>
                        <a:endParaRPr lang="zh-CN" altLang="en-US" sz="1100" b="1" dirty="0"/>
                      </a:p>
                    </p:txBody>
                  </p:sp>
                  <p:cxnSp>
                    <p:nvCxnSpPr>
                      <p:cNvPr id="37" name="直接连接符 36">
                        <a:extLst>
                          <a:ext uri="{FF2B5EF4-FFF2-40B4-BE49-F238E27FC236}">
                            <a16:creationId xmlns:a16="http://schemas.microsoft.com/office/drawing/2014/main" id="{F24C3C89-2469-43AF-B332-387C82D84C19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7601664" y="2507555"/>
                        <a:ext cx="180000" cy="0"/>
                      </a:xfrm>
                      <a:prstGeom prst="line">
                        <a:avLst/>
                      </a:prstGeom>
                      <a:ln w="6350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8" name="文本框 37">
                        <a:extLst>
                          <a:ext uri="{FF2B5EF4-FFF2-40B4-BE49-F238E27FC236}">
                            <a16:creationId xmlns:a16="http://schemas.microsoft.com/office/drawing/2014/main" id="{A6C0C7FD-06BE-42CD-BD12-B854E145B18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691947" y="2376036"/>
                        <a:ext cx="544008" cy="26303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altLang="zh-CN" sz="1100" b="1" dirty="0"/>
                          <a:t>55</a:t>
                        </a:r>
                        <a:endParaRPr lang="zh-CN" altLang="en-US" sz="1100" b="1" dirty="0"/>
                      </a:p>
                    </p:txBody>
                  </p:sp>
                  <p:cxnSp>
                    <p:nvCxnSpPr>
                      <p:cNvPr id="35" name="直接连接符 34">
                        <a:extLst>
                          <a:ext uri="{FF2B5EF4-FFF2-40B4-BE49-F238E27FC236}">
                            <a16:creationId xmlns:a16="http://schemas.microsoft.com/office/drawing/2014/main" id="{30857848-0BE9-4402-888C-2D9228F70DF6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7601664" y="2751525"/>
                        <a:ext cx="180000" cy="0"/>
                      </a:xfrm>
                      <a:prstGeom prst="line">
                        <a:avLst/>
                      </a:prstGeom>
                      <a:ln w="6350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6" name="文本框 35">
                        <a:extLst>
                          <a:ext uri="{FF2B5EF4-FFF2-40B4-BE49-F238E27FC236}">
                            <a16:creationId xmlns:a16="http://schemas.microsoft.com/office/drawing/2014/main" id="{BBFAA03D-0970-4115-BE6E-A6A2754C9DD8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691947" y="2620006"/>
                        <a:ext cx="544008" cy="26303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altLang="zh-CN" sz="1100" b="1" dirty="0"/>
                          <a:t>40</a:t>
                        </a:r>
                        <a:endParaRPr lang="zh-CN" altLang="en-US" sz="1100" b="1" dirty="0"/>
                      </a:p>
                    </p:txBody>
                  </p:sp>
                  <p:cxnSp>
                    <p:nvCxnSpPr>
                      <p:cNvPr id="48" name="直接连接符 47">
                        <a:extLst>
                          <a:ext uri="{FF2B5EF4-FFF2-40B4-BE49-F238E27FC236}">
                            <a16:creationId xmlns:a16="http://schemas.microsoft.com/office/drawing/2014/main" id="{9A96B452-1495-42AE-B8D1-3CE054362CC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7601664" y="3068562"/>
                        <a:ext cx="180000" cy="0"/>
                      </a:xfrm>
                      <a:prstGeom prst="line">
                        <a:avLst/>
                      </a:prstGeom>
                      <a:ln w="6350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9" name="文本框 48">
                        <a:extLst>
                          <a:ext uri="{FF2B5EF4-FFF2-40B4-BE49-F238E27FC236}">
                            <a16:creationId xmlns:a16="http://schemas.microsoft.com/office/drawing/2014/main" id="{DF5F9297-DE94-45B7-BC7D-632893E95AB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691947" y="2937043"/>
                        <a:ext cx="544008" cy="26303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altLang="zh-CN" sz="1100" b="1" dirty="0"/>
                          <a:t>35</a:t>
                        </a:r>
                        <a:endParaRPr lang="zh-CN" altLang="en-US" sz="1100" b="1" dirty="0"/>
                      </a:p>
                    </p:txBody>
                  </p:sp>
                  <p:cxnSp>
                    <p:nvCxnSpPr>
                      <p:cNvPr id="51" name="直接连接符 50">
                        <a:extLst>
                          <a:ext uri="{FF2B5EF4-FFF2-40B4-BE49-F238E27FC236}">
                            <a16:creationId xmlns:a16="http://schemas.microsoft.com/office/drawing/2014/main" id="{8EF9430E-4058-4483-89F7-DCE19507FEA4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7601664" y="3300210"/>
                        <a:ext cx="180000" cy="0"/>
                      </a:xfrm>
                      <a:prstGeom prst="line">
                        <a:avLst/>
                      </a:prstGeom>
                      <a:ln w="6350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52" name="文本框 51">
                        <a:extLst>
                          <a:ext uri="{FF2B5EF4-FFF2-40B4-BE49-F238E27FC236}">
                            <a16:creationId xmlns:a16="http://schemas.microsoft.com/office/drawing/2014/main" id="{EFFF7E22-DF71-43F0-961F-FD20BE49A1D8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691947" y="3168691"/>
                        <a:ext cx="544008" cy="26303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altLang="zh-CN" sz="1100" b="1" dirty="0"/>
                          <a:t>25</a:t>
                        </a:r>
                        <a:endParaRPr lang="zh-CN" altLang="en-US" sz="1100" b="1" dirty="0"/>
                      </a:p>
                    </p:txBody>
                  </p:sp>
                </p:grpSp>
              </p:grpSp>
              <p:grpSp>
                <p:nvGrpSpPr>
                  <p:cNvPr id="31" name="组合 30">
                    <a:extLst>
                      <a:ext uri="{FF2B5EF4-FFF2-40B4-BE49-F238E27FC236}">
                        <a16:creationId xmlns:a16="http://schemas.microsoft.com/office/drawing/2014/main" id="{6652784C-7B48-4168-9AF5-402C4F0E87BE}"/>
                      </a:ext>
                    </a:extLst>
                  </p:cNvPr>
                  <p:cNvGrpSpPr/>
                  <p:nvPr/>
                </p:nvGrpSpPr>
                <p:grpSpPr>
                  <a:xfrm>
                    <a:off x="2948419" y="4484922"/>
                    <a:ext cx="2048300" cy="341266"/>
                    <a:chOff x="3432048" y="4592209"/>
                    <a:chExt cx="2048300" cy="341266"/>
                  </a:xfrm>
                </p:grpSpPr>
                <p:sp>
                  <p:nvSpPr>
                    <p:cNvPr id="75" name="文本框 74">
                      <a:extLst>
                        <a:ext uri="{FF2B5EF4-FFF2-40B4-BE49-F238E27FC236}">
                          <a16:creationId xmlns:a16="http://schemas.microsoft.com/office/drawing/2014/main" id="{7DD03C40-5E58-4EEA-84A8-50AD93FBC279}"/>
                        </a:ext>
                      </a:extLst>
                    </p:cNvPr>
                    <p:cNvSpPr txBox="1"/>
                    <p:nvPr/>
                  </p:nvSpPr>
                  <p:spPr>
                    <a:xfrm rot="18900000">
                      <a:off x="3432048" y="4679559"/>
                      <a:ext cx="806254" cy="25391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r"/>
                      <a:r>
                        <a:rPr lang="en-US" altLang="zh-CN" sz="1050" b="1" dirty="0"/>
                        <a:t>Control</a:t>
                      </a:r>
                      <a:endParaRPr lang="zh-CN" altLang="en-US" sz="1050" b="1" dirty="0"/>
                    </a:p>
                  </p:txBody>
                </p:sp>
                <p:sp>
                  <p:nvSpPr>
                    <p:cNvPr id="76" name="文本框 75">
                      <a:extLst>
                        <a:ext uri="{FF2B5EF4-FFF2-40B4-BE49-F238E27FC236}">
                          <a16:creationId xmlns:a16="http://schemas.microsoft.com/office/drawing/2014/main" id="{2C186CFC-1B04-4C1C-8F70-EEE47E23451F}"/>
                        </a:ext>
                      </a:extLst>
                    </p:cNvPr>
                    <p:cNvSpPr txBox="1"/>
                    <p:nvPr/>
                  </p:nvSpPr>
                  <p:spPr>
                    <a:xfrm rot="18900000">
                      <a:off x="3943601" y="4592209"/>
                      <a:ext cx="555465" cy="25946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r"/>
                      <a:r>
                        <a:rPr lang="en-US" altLang="zh-CN" sz="1050" b="1" dirty="0"/>
                        <a:t>NC</a:t>
                      </a:r>
                      <a:endParaRPr lang="zh-CN" altLang="en-US" sz="1050" b="1" dirty="0"/>
                    </a:p>
                  </p:txBody>
                </p:sp>
                <p:sp>
                  <p:nvSpPr>
                    <p:cNvPr id="77" name="文本框 76">
                      <a:extLst>
                        <a:ext uri="{FF2B5EF4-FFF2-40B4-BE49-F238E27FC236}">
                          <a16:creationId xmlns:a16="http://schemas.microsoft.com/office/drawing/2014/main" id="{DDA1BBCB-D12C-4AEF-828A-4A655CBFDBE3}"/>
                        </a:ext>
                      </a:extLst>
                    </p:cNvPr>
                    <p:cNvSpPr txBox="1"/>
                    <p:nvPr/>
                  </p:nvSpPr>
                  <p:spPr>
                    <a:xfrm rot="18900000">
                      <a:off x="4143984" y="4653149"/>
                      <a:ext cx="725772" cy="25450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r"/>
                      <a:r>
                        <a:rPr lang="en-US" altLang="zh-CN" sz="1050" b="1" dirty="0"/>
                        <a:t>si-896</a:t>
                      </a:r>
                      <a:endParaRPr lang="zh-CN" altLang="en-US" sz="1050" b="1" dirty="0"/>
                    </a:p>
                  </p:txBody>
                </p:sp>
                <p:sp>
                  <p:nvSpPr>
                    <p:cNvPr id="78" name="文本框 77">
                      <a:extLst>
                        <a:ext uri="{FF2B5EF4-FFF2-40B4-BE49-F238E27FC236}">
                          <a16:creationId xmlns:a16="http://schemas.microsoft.com/office/drawing/2014/main" id="{5CF59B62-160C-4637-BBAA-5EF9C5C8650E}"/>
                        </a:ext>
                      </a:extLst>
                    </p:cNvPr>
                    <p:cNvSpPr txBox="1"/>
                    <p:nvPr/>
                  </p:nvSpPr>
                  <p:spPr>
                    <a:xfrm rot="18900000">
                      <a:off x="4541950" y="4613140"/>
                      <a:ext cx="612369" cy="25391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r"/>
                      <a:r>
                        <a:rPr lang="en-US" altLang="zh-CN" sz="1050" b="1" dirty="0"/>
                        <a:t>si-800</a:t>
                      </a:r>
                      <a:endParaRPr lang="zh-CN" altLang="en-US" sz="1050" b="1" dirty="0"/>
                    </a:p>
                  </p:txBody>
                </p:sp>
                <p:sp>
                  <p:nvSpPr>
                    <p:cNvPr id="79" name="文本框 78">
                      <a:extLst>
                        <a:ext uri="{FF2B5EF4-FFF2-40B4-BE49-F238E27FC236}">
                          <a16:creationId xmlns:a16="http://schemas.microsoft.com/office/drawing/2014/main" id="{92CBD679-77A8-4B0D-B358-36C9218F9A9A}"/>
                        </a:ext>
                      </a:extLst>
                    </p:cNvPr>
                    <p:cNvSpPr txBox="1"/>
                    <p:nvPr/>
                  </p:nvSpPr>
                  <p:spPr>
                    <a:xfrm rot="18900000">
                      <a:off x="4834728" y="4624897"/>
                      <a:ext cx="645620" cy="25391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r"/>
                      <a:r>
                        <a:rPr lang="en-US" altLang="zh-CN" sz="1050" b="1" dirty="0"/>
                        <a:t>si-695</a:t>
                      </a:r>
                      <a:endParaRPr lang="zh-CN" altLang="en-US" sz="1050" b="1" dirty="0"/>
                    </a:p>
                  </p:txBody>
                </p:sp>
              </p:grpSp>
            </p:grpSp>
            <p:sp>
              <p:nvSpPr>
                <p:cNvPr id="103" name="文本框 102">
                  <a:extLst>
                    <a:ext uri="{FF2B5EF4-FFF2-40B4-BE49-F238E27FC236}">
                      <a16:creationId xmlns:a16="http://schemas.microsoft.com/office/drawing/2014/main" id="{3FA82B2A-56D3-4377-8CEA-AE0AE00D738A}"/>
                    </a:ext>
                  </a:extLst>
                </p:cNvPr>
                <p:cNvSpPr txBox="1"/>
                <p:nvPr/>
              </p:nvSpPr>
              <p:spPr>
                <a:xfrm>
                  <a:off x="3953452" y="4822165"/>
                  <a:ext cx="69316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400" b="1" dirty="0"/>
                    <a:t>图</a:t>
                  </a:r>
                  <a:r>
                    <a:rPr lang="en-US" altLang="zh-CN" sz="1400" b="1" dirty="0"/>
                    <a:t>2</a:t>
                  </a:r>
                  <a:endParaRPr lang="zh-CN" altLang="en-US" sz="1400" b="1" dirty="0"/>
                </a:p>
              </p:txBody>
            </p:sp>
          </p:grpSp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AF4C44D1-5566-4F48-92F9-AE7A2AD44641}"/>
                  </a:ext>
                </a:extLst>
              </p:cNvPr>
              <p:cNvGrpSpPr/>
              <p:nvPr/>
            </p:nvGrpSpPr>
            <p:grpSpPr>
              <a:xfrm>
                <a:off x="3117967" y="1701849"/>
                <a:ext cx="2423611" cy="3428093"/>
                <a:chOff x="5607167" y="1701849"/>
                <a:chExt cx="2423611" cy="3428093"/>
              </a:xfrm>
            </p:grpSpPr>
            <p:grpSp>
              <p:nvGrpSpPr>
                <p:cNvPr id="108" name="组合 107">
                  <a:extLst>
                    <a:ext uri="{FF2B5EF4-FFF2-40B4-BE49-F238E27FC236}">
                      <a16:creationId xmlns:a16="http://schemas.microsoft.com/office/drawing/2014/main" id="{F60A66F1-F9A0-4584-A563-518766DDC927}"/>
                    </a:ext>
                  </a:extLst>
                </p:cNvPr>
                <p:cNvGrpSpPr/>
                <p:nvPr/>
              </p:nvGrpSpPr>
              <p:grpSpPr>
                <a:xfrm>
                  <a:off x="5607167" y="1701849"/>
                  <a:ext cx="2423611" cy="3124339"/>
                  <a:chOff x="5607167" y="1701849"/>
                  <a:chExt cx="2423611" cy="3124339"/>
                </a:xfrm>
              </p:grpSpPr>
              <p:grpSp>
                <p:nvGrpSpPr>
                  <p:cNvPr id="96" name="组合 95">
                    <a:extLst>
                      <a:ext uri="{FF2B5EF4-FFF2-40B4-BE49-F238E27FC236}">
                        <a16:creationId xmlns:a16="http://schemas.microsoft.com/office/drawing/2014/main" id="{9876988F-2E0E-449E-B0C9-F21A7CFA65DE}"/>
                      </a:ext>
                    </a:extLst>
                  </p:cNvPr>
                  <p:cNvGrpSpPr/>
                  <p:nvPr/>
                </p:nvGrpSpPr>
                <p:grpSpPr>
                  <a:xfrm>
                    <a:off x="5876025" y="4484922"/>
                    <a:ext cx="1104342" cy="341266"/>
                    <a:chOff x="4009451" y="4523634"/>
                    <a:chExt cx="1104342" cy="341266"/>
                  </a:xfrm>
                </p:grpSpPr>
                <p:sp>
                  <p:nvSpPr>
                    <p:cNvPr id="67" name="文本框 66">
                      <a:extLst>
                        <a:ext uri="{FF2B5EF4-FFF2-40B4-BE49-F238E27FC236}">
                          <a16:creationId xmlns:a16="http://schemas.microsoft.com/office/drawing/2014/main" id="{18243741-B5D7-4F08-AC4D-CAE53D20A01B}"/>
                        </a:ext>
                      </a:extLst>
                    </p:cNvPr>
                    <p:cNvSpPr txBox="1"/>
                    <p:nvPr/>
                  </p:nvSpPr>
                  <p:spPr>
                    <a:xfrm rot="18900000">
                      <a:off x="4009451" y="4610984"/>
                      <a:ext cx="806254" cy="25391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r"/>
                      <a:r>
                        <a:rPr lang="en-US" altLang="zh-CN" sz="1050" b="1" dirty="0"/>
                        <a:t>Control</a:t>
                      </a:r>
                      <a:endParaRPr lang="zh-CN" altLang="en-US" sz="1050" b="1" dirty="0"/>
                    </a:p>
                  </p:txBody>
                </p:sp>
                <p:sp>
                  <p:nvSpPr>
                    <p:cNvPr id="68" name="文本框 67">
                      <a:extLst>
                        <a:ext uri="{FF2B5EF4-FFF2-40B4-BE49-F238E27FC236}">
                          <a16:creationId xmlns:a16="http://schemas.microsoft.com/office/drawing/2014/main" id="{7FAD78D4-222D-4425-86BB-47161AB34A0C}"/>
                        </a:ext>
                      </a:extLst>
                    </p:cNvPr>
                    <p:cNvSpPr txBox="1"/>
                    <p:nvPr/>
                  </p:nvSpPr>
                  <p:spPr>
                    <a:xfrm rot="18900000">
                      <a:off x="4558328" y="4523634"/>
                      <a:ext cx="555465" cy="25946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r"/>
                      <a:r>
                        <a:rPr lang="en-US" altLang="zh-CN" sz="1050" b="1" dirty="0"/>
                        <a:t>NC</a:t>
                      </a:r>
                      <a:endParaRPr lang="zh-CN" altLang="en-US" sz="1050" b="1" dirty="0"/>
                    </a:p>
                  </p:txBody>
                </p:sp>
              </p:grpSp>
              <p:grpSp>
                <p:nvGrpSpPr>
                  <p:cNvPr id="97" name="组合 96">
                    <a:extLst>
                      <a:ext uri="{FF2B5EF4-FFF2-40B4-BE49-F238E27FC236}">
                        <a16:creationId xmlns:a16="http://schemas.microsoft.com/office/drawing/2014/main" id="{D50892DF-92A6-41D2-879E-7DCBD70FE4E4}"/>
                      </a:ext>
                    </a:extLst>
                  </p:cNvPr>
                  <p:cNvGrpSpPr/>
                  <p:nvPr/>
                </p:nvGrpSpPr>
                <p:grpSpPr>
                  <a:xfrm>
                    <a:off x="6819605" y="4484922"/>
                    <a:ext cx="1076349" cy="341266"/>
                    <a:chOff x="4953031" y="4487343"/>
                    <a:chExt cx="1076349" cy="341266"/>
                  </a:xfrm>
                </p:grpSpPr>
                <p:sp>
                  <p:nvSpPr>
                    <p:cNvPr id="69" name="文本框 68">
                      <a:extLst>
                        <a:ext uri="{FF2B5EF4-FFF2-40B4-BE49-F238E27FC236}">
                          <a16:creationId xmlns:a16="http://schemas.microsoft.com/office/drawing/2014/main" id="{0A35C6EC-1094-4C55-BF8E-7C20AD714238}"/>
                        </a:ext>
                      </a:extLst>
                    </p:cNvPr>
                    <p:cNvSpPr txBox="1"/>
                    <p:nvPr/>
                  </p:nvSpPr>
                  <p:spPr>
                    <a:xfrm rot="18900000">
                      <a:off x="4953031" y="4574693"/>
                      <a:ext cx="806254" cy="25391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r"/>
                      <a:r>
                        <a:rPr lang="en-US" altLang="zh-CN" sz="1050" b="1" dirty="0"/>
                        <a:t>Control</a:t>
                      </a:r>
                      <a:endParaRPr lang="zh-CN" altLang="en-US" sz="1050" b="1" dirty="0"/>
                    </a:p>
                  </p:txBody>
                </p:sp>
                <p:sp>
                  <p:nvSpPr>
                    <p:cNvPr id="71" name="文本框 70">
                      <a:extLst>
                        <a:ext uri="{FF2B5EF4-FFF2-40B4-BE49-F238E27FC236}">
                          <a16:creationId xmlns:a16="http://schemas.microsoft.com/office/drawing/2014/main" id="{B0EB6D88-C755-40EC-95EA-6D7F469B0F7D}"/>
                        </a:ext>
                      </a:extLst>
                    </p:cNvPr>
                    <p:cNvSpPr txBox="1"/>
                    <p:nvPr/>
                  </p:nvSpPr>
                  <p:spPr>
                    <a:xfrm rot="18900000">
                      <a:off x="5473915" y="4487343"/>
                      <a:ext cx="555465" cy="25946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r"/>
                      <a:r>
                        <a:rPr lang="en-US" altLang="zh-CN" sz="1050" b="1" dirty="0"/>
                        <a:t>NC</a:t>
                      </a:r>
                      <a:endParaRPr lang="zh-CN" altLang="en-US" sz="1050" b="1" dirty="0"/>
                    </a:p>
                  </p:txBody>
                </p:sp>
              </p:grpSp>
              <p:grpSp>
                <p:nvGrpSpPr>
                  <p:cNvPr id="95" name="组合 94">
                    <a:extLst>
                      <a:ext uri="{FF2B5EF4-FFF2-40B4-BE49-F238E27FC236}">
                        <a16:creationId xmlns:a16="http://schemas.microsoft.com/office/drawing/2014/main" id="{22F2D513-A45B-4D93-A293-FF7554063EFF}"/>
                      </a:ext>
                    </a:extLst>
                  </p:cNvPr>
                  <p:cNvGrpSpPr/>
                  <p:nvPr/>
                </p:nvGrpSpPr>
                <p:grpSpPr>
                  <a:xfrm>
                    <a:off x="5607167" y="2160813"/>
                    <a:ext cx="2423611" cy="2247900"/>
                    <a:chOff x="3740593" y="2124569"/>
                    <a:chExt cx="2423611" cy="2247900"/>
                  </a:xfrm>
                </p:grpSpPr>
                <p:pic>
                  <p:nvPicPr>
                    <p:cNvPr id="17" name="图片 16">
                      <a:extLst>
                        <a:ext uri="{FF2B5EF4-FFF2-40B4-BE49-F238E27FC236}">
                          <a16:creationId xmlns:a16="http://schemas.microsoft.com/office/drawing/2014/main" id="{AF3DD318-100A-47CF-AF9D-CEE43545982E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4"/>
                    <a:srcRect l="8302" b="4025"/>
                    <a:stretch/>
                  </p:blipFill>
                  <p:spPr>
                    <a:xfrm>
                      <a:off x="5305252" y="2836694"/>
                      <a:ext cx="858952" cy="1534672"/>
                    </a:xfrm>
                    <a:prstGeom prst="rect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</p:pic>
                <p:grpSp>
                  <p:nvGrpSpPr>
                    <p:cNvPr id="93" name="组合 92">
                      <a:extLst>
                        <a:ext uri="{FF2B5EF4-FFF2-40B4-BE49-F238E27FC236}">
                          <a16:creationId xmlns:a16="http://schemas.microsoft.com/office/drawing/2014/main" id="{5D9D0963-A719-4EA6-880A-8197098D4F2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740593" y="2124569"/>
                      <a:ext cx="1487035" cy="2247900"/>
                      <a:chOff x="3740593" y="2124569"/>
                      <a:chExt cx="1487035" cy="2247900"/>
                    </a:xfrm>
                  </p:grpSpPr>
                  <p:pic>
                    <p:nvPicPr>
                      <p:cNvPr id="15" name="图片 14">
                        <a:extLst>
                          <a:ext uri="{FF2B5EF4-FFF2-40B4-BE49-F238E27FC236}">
                            <a16:creationId xmlns:a16="http://schemas.microsoft.com/office/drawing/2014/main" id="{6663C762-1D15-46D8-8A0C-ABD5A8B36A78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 rotWithShape="1">
                      <a:blip r:embed="rId5"/>
                      <a:srcRect l="8910" t="2479"/>
                      <a:stretch/>
                    </p:blipFill>
                    <p:spPr>
                      <a:xfrm>
                        <a:off x="4368676" y="2124569"/>
                        <a:ext cx="858952" cy="2247900"/>
                      </a:xfrm>
                      <a:prstGeom prst="rect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</p:pic>
                  <p:grpSp>
                    <p:nvGrpSpPr>
                      <p:cNvPr id="4" name="组合 3">
                        <a:extLst>
                          <a:ext uri="{FF2B5EF4-FFF2-40B4-BE49-F238E27FC236}">
                            <a16:creationId xmlns:a16="http://schemas.microsoft.com/office/drawing/2014/main" id="{B324E3BA-0E5E-49FE-B6F3-12B7A2276D9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763256" y="3699008"/>
                        <a:ext cx="640980" cy="263037"/>
                        <a:chOff x="2997892" y="3570008"/>
                        <a:chExt cx="640980" cy="263037"/>
                      </a:xfrm>
                    </p:grpSpPr>
                    <p:cxnSp>
                      <p:nvCxnSpPr>
                        <p:cNvPr id="73" name="直接连接符 72">
                          <a:extLst>
                            <a:ext uri="{FF2B5EF4-FFF2-40B4-BE49-F238E27FC236}">
                              <a16:creationId xmlns:a16="http://schemas.microsoft.com/office/drawing/2014/main" id="{73139C29-793F-4A92-924E-078B0B8DBD55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3458872" y="3701526"/>
                          <a:ext cx="180000" cy="0"/>
                        </a:xfrm>
                        <a:prstGeom prst="line">
                          <a:avLst/>
                        </a:prstGeom>
                        <a:ln w="6350"/>
                      </p:spPr>
                      <p:style>
                        <a:lnRef idx="1">
                          <a:schemeClr val="dk1"/>
                        </a:lnRef>
                        <a:fillRef idx="0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74" name="文本框 73">
                          <a:extLst>
                            <a:ext uri="{FF2B5EF4-FFF2-40B4-BE49-F238E27FC236}">
                              <a16:creationId xmlns:a16="http://schemas.microsoft.com/office/drawing/2014/main" id="{172D0B59-C2EF-4EF1-A86F-8EB6C2873760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997892" y="3570008"/>
                          <a:ext cx="544008" cy="26303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r"/>
                          <a:r>
                            <a:rPr lang="en-US" altLang="zh-CN" sz="1100" b="1" dirty="0"/>
                            <a:t>25</a:t>
                          </a:r>
                          <a:endParaRPr lang="zh-CN" altLang="en-US" sz="1100" b="1" dirty="0"/>
                        </a:p>
                      </p:txBody>
                    </p:sp>
                  </p:grpSp>
                  <p:grpSp>
                    <p:nvGrpSpPr>
                      <p:cNvPr id="47" name="组合 46">
                        <a:extLst>
                          <a:ext uri="{FF2B5EF4-FFF2-40B4-BE49-F238E27FC236}">
                            <a16:creationId xmlns:a16="http://schemas.microsoft.com/office/drawing/2014/main" id="{844AEE4E-0656-4F0D-90E6-7E1E2242DA6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753096" y="3246888"/>
                        <a:ext cx="640980" cy="263037"/>
                        <a:chOff x="2997892" y="3570008"/>
                        <a:chExt cx="640980" cy="263037"/>
                      </a:xfrm>
                    </p:grpSpPr>
                    <p:cxnSp>
                      <p:nvCxnSpPr>
                        <p:cNvPr id="50" name="直接连接符 49">
                          <a:extLst>
                            <a:ext uri="{FF2B5EF4-FFF2-40B4-BE49-F238E27FC236}">
                              <a16:creationId xmlns:a16="http://schemas.microsoft.com/office/drawing/2014/main" id="{B71ACC99-506D-4803-AA70-E6E79B1746AA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3458872" y="3701526"/>
                          <a:ext cx="180000" cy="0"/>
                        </a:xfrm>
                        <a:prstGeom prst="line">
                          <a:avLst/>
                        </a:prstGeom>
                        <a:ln w="6350"/>
                      </p:spPr>
                      <p:style>
                        <a:lnRef idx="1">
                          <a:schemeClr val="dk1"/>
                        </a:lnRef>
                        <a:fillRef idx="0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53" name="文本框 52">
                          <a:extLst>
                            <a:ext uri="{FF2B5EF4-FFF2-40B4-BE49-F238E27FC236}">
                              <a16:creationId xmlns:a16="http://schemas.microsoft.com/office/drawing/2014/main" id="{22D7370E-F5F0-4170-A093-3A4FB2E8B57F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997892" y="3570008"/>
                          <a:ext cx="544008" cy="26303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r"/>
                          <a:r>
                            <a:rPr lang="en-US" altLang="zh-CN" sz="1100" b="1" dirty="0"/>
                            <a:t>35</a:t>
                          </a:r>
                          <a:endParaRPr lang="zh-CN" altLang="en-US" sz="1100" b="1" dirty="0"/>
                        </a:p>
                      </p:txBody>
                    </p:sp>
                  </p:grpSp>
                  <p:grpSp>
                    <p:nvGrpSpPr>
                      <p:cNvPr id="54" name="组合 53">
                        <a:extLst>
                          <a:ext uri="{FF2B5EF4-FFF2-40B4-BE49-F238E27FC236}">
                            <a16:creationId xmlns:a16="http://schemas.microsoft.com/office/drawing/2014/main" id="{C6177521-0931-4ECE-A76B-CE2F8D8847B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763256" y="2922829"/>
                        <a:ext cx="640980" cy="263037"/>
                        <a:chOff x="2997892" y="3570008"/>
                        <a:chExt cx="640980" cy="263037"/>
                      </a:xfrm>
                    </p:grpSpPr>
                    <p:cxnSp>
                      <p:nvCxnSpPr>
                        <p:cNvPr id="55" name="直接连接符 54">
                          <a:extLst>
                            <a:ext uri="{FF2B5EF4-FFF2-40B4-BE49-F238E27FC236}">
                              <a16:creationId xmlns:a16="http://schemas.microsoft.com/office/drawing/2014/main" id="{660A243C-7011-4505-B361-D1562B04A335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3458872" y="3701526"/>
                          <a:ext cx="180000" cy="0"/>
                        </a:xfrm>
                        <a:prstGeom prst="line">
                          <a:avLst/>
                        </a:prstGeom>
                        <a:ln w="6350"/>
                      </p:spPr>
                      <p:style>
                        <a:lnRef idx="1">
                          <a:schemeClr val="dk1"/>
                        </a:lnRef>
                        <a:fillRef idx="0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56" name="文本框 55">
                          <a:extLst>
                            <a:ext uri="{FF2B5EF4-FFF2-40B4-BE49-F238E27FC236}">
                              <a16:creationId xmlns:a16="http://schemas.microsoft.com/office/drawing/2014/main" id="{A5734B80-21A1-4297-905C-7C576F0FF959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997892" y="3570008"/>
                          <a:ext cx="544008" cy="26303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r"/>
                          <a:r>
                            <a:rPr lang="en-US" altLang="zh-CN" sz="1100" b="1" dirty="0"/>
                            <a:t>40</a:t>
                          </a:r>
                          <a:endParaRPr lang="zh-CN" altLang="en-US" sz="1100" b="1" dirty="0"/>
                        </a:p>
                      </p:txBody>
                    </p:sp>
                  </p:grpSp>
                  <p:grpSp>
                    <p:nvGrpSpPr>
                      <p:cNvPr id="57" name="组合 56">
                        <a:extLst>
                          <a:ext uri="{FF2B5EF4-FFF2-40B4-BE49-F238E27FC236}">
                            <a16:creationId xmlns:a16="http://schemas.microsoft.com/office/drawing/2014/main" id="{24CDCB1A-0D7F-488E-AF59-04D4B6492E1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745440" y="2575744"/>
                        <a:ext cx="640980" cy="263037"/>
                        <a:chOff x="2997892" y="3570008"/>
                        <a:chExt cx="640980" cy="263037"/>
                      </a:xfrm>
                    </p:grpSpPr>
                    <p:cxnSp>
                      <p:nvCxnSpPr>
                        <p:cNvPr id="58" name="直接连接符 57">
                          <a:extLst>
                            <a:ext uri="{FF2B5EF4-FFF2-40B4-BE49-F238E27FC236}">
                              <a16:creationId xmlns:a16="http://schemas.microsoft.com/office/drawing/2014/main" id="{498C966E-B82B-4C4C-A492-7EBB25869DDC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3458872" y="3701526"/>
                          <a:ext cx="180000" cy="0"/>
                        </a:xfrm>
                        <a:prstGeom prst="line">
                          <a:avLst/>
                        </a:prstGeom>
                        <a:ln w="6350"/>
                      </p:spPr>
                      <p:style>
                        <a:lnRef idx="1">
                          <a:schemeClr val="dk1"/>
                        </a:lnRef>
                        <a:fillRef idx="0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59" name="文本框 58">
                          <a:extLst>
                            <a:ext uri="{FF2B5EF4-FFF2-40B4-BE49-F238E27FC236}">
                              <a16:creationId xmlns:a16="http://schemas.microsoft.com/office/drawing/2014/main" id="{C5DCD34A-2D06-4CEF-84E7-2B12E326BCFC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997892" y="3570008"/>
                          <a:ext cx="544008" cy="26303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r"/>
                          <a:r>
                            <a:rPr lang="en-US" altLang="zh-CN" sz="1100" b="1" dirty="0"/>
                            <a:t>70</a:t>
                          </a:r>
                          <a:endParaRPr lang="zh-CN" altLang="en-US" sz="1100" b="1" dirty="0"/>
                        </a:p>
                      </p:txBody>
                    </p:sp>
                  </p:grpSp>
                  <p:grpSp>
                    <p:nvGrpSpPr>
                      <p:cNvPr id="60" name="组合 59">
                        <a:extLst>
                          <a:ext uri="{FF2B5EF4-FFF2-40B4-BE49-F238E27FC236}">
                            <a16:creationId xmlns:a16="http://schemas.microsoft.com/office/drawing/2014/main" id="{EC04E749-6EA9-4B37-8CEA-B8A219292F7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740593" y="2355405"/>
                        <a:ext cx="640980" cy="263037"/>
                        <a:chOff x="2997892" y="3570008"/>
                        <a:chExt cx="640980" cy="263037"/>
                      </a:xfrm>
                    </p:grpSpPr>
                    <p:cxnSp>
                      <p:nvCxnSpPr>
                        <p:cNvPr id="61" name="直接连接符 60">
                          <a:extLst>
                            <a:ext uri="{FF2B5EF4-FFF2-40B4-BE49-F238E27FC236}">
                              <a16:creationId xmlns:a16="http://schemas.microsoft.com/office/drawing/2014/main" id="{0C56C572-336B-423D-9245-5FBEDAFEBA64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3458872" y="3701526"/>
                          <a:ext cx="180000" cy="0"/>
                        </a:xfrm>
                        <a:prstGeom prst="line">
                          <a:avLst/>
                        </a:prstGeom>
                        <a:ln w="6350"/>
                      </p:spPr>
                      <p:style>
                        <a:lnRef idx="1">
                          <a:schemeClr val="dk1"/>
                        </a:lnRef>
                        <a:fillRef idx="0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62" name="文本框 61">
                          <a:extLst>
                            <a:ext uri="{FF2B5EF4-FFF2-40B4-BE49-F238E27FC236}">
                              <a16:creationId xmlns:a16="http://schemas.microsoft.com/office/drawing/2014/main" id="{8680B706-33A8-4672-86E8-1D723B337FC4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997892" y="3570008"/>
                          <a:ext cx="544008" cy="26303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 algn="r"/>
                          <a:r>
                            <a:rPr lang="en-US" altLang="zh-CN" sz="1100" b="1" dirty="0"/>
                            <a:t>100</a:t>
                          </a:r>
                          <a:endParaRPr lang="zh-CN" altLang="en-US" sz="1100" b="1" dirty="0"/>
                        </a:p>
                      </p:txBody>
                    </p:sp>
                  </p:grpSp>
                  <p:sp>
                    <p:nvSpPr>
                      <p:cNvPr id="72" name="文本框 71">
                        <a:extLst>
                          <a:ext uri="{FF2B5EF4-FFF2-40B4-BE49-F238E27FC236}">
                            <a16:creationId xmlns:a16="http://schemas.microsoft.com/office/drawing/2014/main" id="{765BC9E5-9FB9-40B6-83CA-F9D091726FE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772925" y="3945083"/>
                        <a:ext cx="745632" cy="353943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zh-CN" altLang="en-US" sz="800" b="1" dirty="0"/>
                          <a:t>分子量（</a:t>
                        </a:r>
                        <a:r>
                          <a:rPr lang="en-US" altLang="zh-CN" sz="800" b="1" dirty="0"/>
                          <a:t> </a:t>
                        </a:r>
                        <a:r>
                          <a:rPr lang="en-US" altLang="zh-CN" sz="800" b="1" dirty="0" err="1"/>
                          <a:t>kd</a:t>
                        </a:r>
                        <a:r>
                          <a:rPr lang="en-US" altLang="zh-CN" sz="800" b="1" dirty="0"/>
                          <a:t> </a:t>
                        </a:r>
                        <a:r>
                          <a:rPr lang="zh-CN" altLang="en-US" sz="900" b="1" dirty="0"/>
                          <a:t>）</a:t>
                        </a:r>
                      </a:p>
                    </p:txBody>
                  </p:sp>
                </p:grpSp>
              </p:grpSp>
              <p:sp>
                <p:nvSpPr>
                  <p:cNvPr id="92" name="文本框 91">
                    <a:extLst>
                      <a:ext uri="{FF2B5EF4-FFF2-40B4-BE49-F238E27FC236}">
                        <a16:creationId xmlns:a16="http://schemas.microsoft.com/office/drawing/2014/main" id="{7AB8AE56-7032-4011-AE39-F21DA86F60A2}"/>
                      </a:ext>
                    </a:extLst>
                  </p:cNvPr>
                  <p:cNvSpPr txBox="1"/>
                  <p:nvPr/>
                </p:nvSpPr>
                <p:spPr>
                  <a:xfrm>
                    <a:off x="6336412" y="1701849"/>
                    <a:ext cx="1670828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b="1" dirty="0"/>
                      <a:t>SPRY2</a:t>
                    </a:r>
                  </a:p>
                </p:txBody>
              </p:sp>
            </p:grpSp>
            <p:sp>
              <p:nvSpPr>
                <p:cNvPr id="105" name="文本框 104">
                  <a:extLst>
                    <a:ext uri="{FF2B5EF4-FFF2-40B4-BE49-F238E27FC236}">
                      <a16:creationId xmlns:a16="http://schemas.microsoft.com/office/drawing/2014/main" id="{28681CB8-5E04-4570-8D4D-BB5CE05C2499}"/>
                    </a:ext>
                  </a:extLst>
                </p:cNvPr>
                <p:cNvSpPr txBox="1"/>
                <p:nvPr/>
              </p:nvSpPr>
              <p:spPr>
                <a:xfrm>
                  <a:off x="6747622" y="4822165"/>
                  <a:ext cx="69316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400" b="1" dirty="0"/>
                    <a:t>图</a:t>
                  </a:r>
                  <a:r>
                    <a:rPr lang="en-US" altLang="zh-CN" sz="1400" b="1" dirty="0"/>
                    <a:t>1</a:t>
                  </a:r>
                  <a:endParaRPr lang="zh-CN" altLang="en-US" sz="1400" b="1" dirty="0"/>
                </a:p>
              </p:txBody>
            </p:sp>
          </p:grpSp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id="{BA69231D-3B58-4C57-9E91-6127E0ADCCA3}"/>
                  </a:ext>
                </a:extLst>
              </p:cNvPr>
              <p:cNvGrpSpPr/>
              <p:nvPr/>
            </p:nvGrpSpPr>
            <p:grpSpPr>
              <a:xfrm>
                <a:off x="7960799" y="2955606"/>
                <a:ext cx="3355433" cy="2174336"/>
                <a:chOff x="8092879" y="2955606"/>
                <a:chExt cx="3355433" cy="2174336"/>
              </a:xfrm>
            </p:grpSpPr>
            <p:grpSp>
              <p:nvGrpSpPr>
                <p:cNvPr id="109" name="组合 108">
                  <a:extLst>
                    <a:ext uri="{FF2B5EF4-FFF2-40B4-BE49-F238E27FC236}">
                      <a16:creationId xmlns:a16="http://schemas.microsoft.com/office/drawing/2014/main" id="{81C88858-F7F0-4388-B941-BEB4FF229CAF}"/>
                    </a:ext>
                  </a:extLst>
                </p:cNvPr>
                <p:cNvGrpSpPr/>
                <p:nvPr/>
              </p:nvGrpSpPr>
              <p:grpSpPr>
                <a:xfrm>
                  <a:off x="8092879" y="2955606"/>
                  <a:ext cx="3355433" cy="1872712"/>
                  <a:chOff x="8092879" y="2955606"/>
                  <a:chExt cx="3355433" cy="1872712"/>
                </a:xfrm>
              </p:grpSpPr>
              <p:grpSp>
                <p:nvGrpSpPr>
                  <p:cNvPr id="19" name="组合 18">
                    <a:extLst>
                      <a:ext uri="{FF2B5EF4-FFF2-40B4-BE49-F238E27FC236}">
                        <a16:creationId xmlns:a16="http://schemas.microsoft.com/office/drawing/2014/main" id="{5E8B9FB0-31FF-407F-8DEC-DE7B36B42765}"/>
                      </a:ext>
                    </a:extLst>
                  </p:cNvPr>
                  <p:cNvGrpSpPr/>
                  <p:nvPr/>
                </p:nvGrpSpPr>
                <p:grpSpPr>
                  <a:xfrm>
                    <a:off x="8693668" y="4484922"/>
                    <a:ext cx="2094955" cy="343396"/>
                    <a:chOff x="8999311" y="3940698"/>
                    <a:chExt cx="2094955" cy="343396"/>
                  </a:xfrm>
                </p:grpSpPr>
                <p:sp>
                  <p:nvSpPr>
                    <p:cNvPr id="22" name="文本框 21">
                      <a:extLst>
                        <a:ext uri="{FF2B5EF4-FFF2-40B4-BE49-F238E27FC236}">
                          <a16:creationId xmlns:a16="http://schemas.microsoft.com/office/drawing/2014/main" id="{4093EF28-EA8B-4439-A24B-9CF43B2B1D8B}"/>
                        </a:ext>
                      </a:extLst>
                    </p:cNvPr>
                    <p:cNvSpPr txBox="1"/>
                    <p:nvPr/>
                  </p:nvSpPr>
                  <p:spPr>
                    <a:xfrm rot="18900000">
                      <a:off x="8999311" y="4030178"/>
                      <a:ext cx="806254" cy="25391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r"/>
                      <a:r>
                        <a:rPr lang="en-US" altLang="zh-CN" sz="1050" b="1" dirty="0"/>
                        <a:t>Control</a:t>
                      </a:r>
                      <a:endParaRPr lang="zh-CN" altLang="en-US" sz="1050" b="1" dirty="0"/>
                    </a:p>
                  </p:txBody>
                </p:sp>
                <p:sp>
                  <p:nvSpPr>
                    <p:cNvPr id="24" name="文本框 23">
                      <a:extLst>
                        <a:ext uri="{FF2B5EF4-FFF2-40B4-BE49-F238E27FC236}">
                          <a16:creationId xmlns:a16="http://schemas.microsoft.com/office/drawing/2014/main" id="{4215ABF5-6228-4C7E-B542-55A9BB68700C}"/>
                        </a:ext>
                      </a:extLst>
                    </p:cNvPr>
                    <p:cNvSpPr txBox="1"/>
                    <p:nvPr/>
                  </p:nvSpPr>
                  <p:spPr>
                    <a:xfrm rot="18900000">
                      <a:off x="9548188" y="3940698"/>
                      <a:ext cx="555465" cy="259468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r"/>
                      <a:r>
                        <a:rPr lang="en-US" altLang="zh-CN" sz="1050" b="1" dirty="0"/>
                        <a:t>NC</a:t>
                      </a:r>
                      <a:endParaRPr lang="zh-CN" altLang="en-US" sz="1050" b="1" dirty="0"/>
                    </a:p>
                  </p:txBody>
                </p:sp>
                <p:sp>
                  <p:nvSpPr>
                    <p:cNvPr id="25" name="文本框 24">
                      <a:extLst>
                        <a:ext uri="{FF2B5EF4-FFF2-40B4-BE49-F238E27FC236}">
                          <a16:creationId xmlns:a16="http://schemas.microsoft.com/office/drawing/2014/main" id="{CE82D5A4-8D8B-4F64-93AC-D10CC9384DAA}"/>
                        </a:ext>
                      </a:extLst>
                    </p:cNvPr>
                    <p:cNvSpPr txBox="1"/>
                    <p:nvPr/>
                  </p:nvSpPr>
                  <p:spPr>
                    <a:xfrm rot="18900000">
                      <a:off x="9720578" y="4001638"/>
                      <a:ext cx="725772" cy="25450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r"/>
                      <a:r>
                        <a:rPr lang="en-US" altLang="zh-CN" sz="1050" b="1" dirty="0"/>
                        <a:t>si-896</a:t>
                      </a:r>
                      <a:endParaRPr lang="zh-CN" altLang="en-US" sz="1050" b="1" dirty="0"/>
                    </a:p>
                  </p:txBody>
                </p:sp>
                <p:sp>
                  <p:nvSpPr>
                    <p:cNvPr id="26" name="文本框 25">
                      <a:extLst>
                        <a:ext uri="{FF2B5EF4-FFF2-40B4-BE49-F238E27FC236}">
                          <a16:creationId xmlns:a16="http://schemas.microsoft.com/office/drawing/2014/main" id="{5542A197-FF88-4CFA-846E-BF9BDC5E06D3}"/>
                        </a:ext>
                      </a:extLst>
                    </p:cNvPr>
                    <p:cNvSpPr txBox="1"/>
                    <p:nvPr/>
                  </p:nvSpPr>
                  <p:spPr>
                    <a:xfrm rot="18900000">
                      <a:off x="10099883" y="3961629"/>
                      <a:ext cx="612369" cy="25391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r"/>
                      <a:r>
                        <a:rPr lang="en-US" altLang="zh-CN" sz="1050" b="1" dirty="0"/>
                        <a:t>si-800</a:t>
                      </a:r>
                      <a:endParaRPr lang="zh-CN" altLang="en-US" sz="1050" b="1" dirty="0"/>
                    </a:p>
                  </p:txBody>
                </p:sp>
                <p:sp>
                  <p:nvSpPr>
                    <p:cNvPr id="27" name="文本框 26">
                      <a:extLst>
                        <a:ext uri="{FF2B5EF4-FFF2-40B4-BE49-F238E27FC236}">
                          <a16:creationId xmlns:a16="http://schemas.microsoft.com/office/drawing/2014/main" id="{5C32C027-54B1-4E35-907A-F681A02598BA}"/>
                        </a:ext>
                      </a:extLst>
                    </p:cNvPr>
                    <p:cNvSpPr txBox="1"/>
                    <p:nvPr/>
                  </p:nvSpPr>
                  <p:spPr>
                    <a:xfrm rot="18900000">
                      <a:off x="10448646" y="3973386"/>
                      <a:ext cx="645620" cy="25391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r"/>
                      <a:r>
                        <a:rPr lang="en-US" altLang="zh-CN" sz="1050" b="1" dirty="0"/>
                        <a:t>si-695</a:t>
                      </a:r>
                      <a:endParaRPr lang="zh-CN" altLang="en-US" sz="1050" b="1" dirty="0"/>
                    </a:p>
                  </p:txBody>
                </p:sp>
              </p:grpSp>
              <p:pic>
                <p:nvPicPr>
                  <p:cNvPr id="5" name="图片 4">
                    <a:extLst>
                      <a:ext uri="{FF2B5EF4-FFF2-40B4-BE49-F238E27FC236}">
                        <a16:creationId xmlns:a16="http://schemas.microsoft.com/office/drawing/2014/main" id="{2BD24250-1FD5-4A14-84A2-AB5A7309C4B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9055876" y="3950573"/>
                    <a:ext cx="1847850" cy="390525"/>
                  </a:xfrm>
                  <a:prstGeom prst="rect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</p:pic>
              <p:sp>
                <p:nvSpPr>
                  <p:cNvPr id="64" name="文本框 63">
                    <a:extLst>
                      <a:ext uri="{FF2B5EF4-FFF2-40B4-BE49-F238E27FC236}">
                        <a16:creationId xmlns:a16="http://schemas.microsoft.com/office/drawing/2014/main" id="{F8D2C4AA-FE23-4473-89A7-4F248D02F565}"/>
                      </a:ext>
                    </a:extLst>
                  </p:cNvPr>
                  <p:cNvSpPr txBox="1"/>
                  <p:nvPr/>
                </p:nvSpPr>
                <p:spPr>
                  <a:xfrm>
                    <a:off x="8092879" y="3917667"/>
                    <a:ext cx="99831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b="1" dirty="0"/>
                      <a:t>Actin</a:t>
                    </a:r>
                  </a:p>
                </p:txBody>
              </p:sp>
              <p:sp>
                <p:nvSpPr>
                  <p:cNvPr id="65" name="文本框 64">
                    <a:extLst>
                      <a:ext uri="{FF2B5EF4-FFF2-40B4-BE49-F238E27FC236}">
                        <a16:creationId xmlns:a16="http://schemas.microsoft.com/office/drawing/2014/main" id="{61408E61-E320-4C90-A25D-E22490CDBDC8}"/>
                      </a:ext>
                    </a:extLst>
                  </p:cNvPr>
                  <p:cNvSpPr txBox="1"/>
                  <p:nvPr/>
                </p:nvSpPr>
                <p:spPr>
                  <a:xfrm>
                    <a:off x="8092879" y="3445252"/>
                    <a:ext cx="99831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b="1" dirty="0"/>
                      <a:t>SPRY2</a:t>
                    </a:r>
                  </a:p>
                </p:txBody>
              </p:sp>
              <p:sp>
                <p:nvSpPr>
                  <p:cNvPr id="66" name="文本框 65">
                    <a:extLst>
                      <a:ext uri="{FF2B5EF4-FFF2-40B4-BE49-F238E27FC236}">
                        <a16:creationId xmlns:a16="http://schemas.microsoft.com/office/drawing/2014/main" id="{D42D326C-D629-4D0A-B57A-77C7CF260BAA}"/>
                      </a:ext>
                    </a:extLst>
                  </p:cNvPr>
                  <p:cNvSpPr txBox="1"/>
                  <p:nvPr/>
                </p:nvSpPr>
                <p:spPr>
                  <a:xfrm>
                    <a:off x="8092879" y="2955606"/>
                    <a:ext cx="99831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b="1" dirty="0"/>
                      <a:t>SPRY2</a:t>
                    </a:r>
                  </a:p>
                </p:txBody>
              </p:sp>
              <p:grpSp>
                <p:nvGrpSpPr>
                  <p:cNvPr id="23" name="组合 22">
                    <a:extLst>
                      <a:ext uri="{FF2B5EF4-FFF2-40B4-BE49-F238E27FC236}">
                        <a16:creationId xmlns:a16="http://schemas.microsoft.com/office/drawing/2014/main" id="{6BCF84FF-06F9-4285-8A41-D9900C13AD36}"/>
                      </a:ext>
                    </a:extLst>
                  </p:cNvPr>
                  <p:cNvGrpSpPr/>
                  <p:nvPr/>
                </p:nvGrpSpPr>
                <p:grpSpPr>
                  <a:xfrm>
                    <a:off x="9055876" y="3452300"/>
                    <a:ext cx="2391858" cy="390525"/>
                    <a:chOff x="9361519" y="2922381"/>
                    <a:chExt cx="2391858" cy="390525"/>
                  </a:xfrm>
                </p:grpSpPr>
                <p:pic>
                  <p:nvPicPr>
                    <p:cNvPr id="6" name="图片 5">
                      <a:extLst>
                        <a:ext uri="{FF2B5EF4-FFF2-40B4-BE49-F238E27FC236}">
                          <a16:creationId xmlns:a16="http://schemas.microsoft.com/office/drawing/2014/main" id="{90479A75-F2DF-4B76-8A7B-B9595C9F897D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7"/>
                    <a:srcRect l="8920" t="14865"/>
                    <a:stretch/>
                  </p:blipFill>
                  <p:spPr>
                    <a:xfrm>
                      <a:off x="9361519" y="2922381"/>
                      <a:ext cx="1847850" cy="390525"/>
                    </a:xfrm>
                    <a:prstGeom prst="rect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</p:pic>
                <p:grpSp>
                  <p:nvGrpSpPr>
                    <p:cNvPr id="11" name="组合 10">
                      <a:extLst>
                        <a:ext uri="{FF2B5EF4-FFF2-40B4-BE49-F238E27FC236}">
                          <a16:creationId xmlns:a16="http://schemas.microsoft.com/office/drawing/2014/main" id="{3E629843-A801-4239-8219-C12CE8A1635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119086" y="2972225"/>
                      <a:ext cx="634291" cy="263037"/>
                      <a:chOff x="11119086" y="2972225"/>
                      <a:chExt cx="634291" cy="263037"/>
                    </a:xfrm>
                  </p:grpSpPr>
                  <p:cxnSp>
                    <p:nvCxnSpPr>
                      <p:cNvPr id="80" name="直接连接符 79">
                        <a:extLst>
                          <a:ext uri="{FF2B5EF4-FFF2-40B4-BE49-F238E27FC236}">
                            <a16:creationId xmlns:a16="http://schemas.microsoft.com/office/drawing/2014/main" id="{DF992DDF-D8F9-4020-A9CD-FD0D1F31ED3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1119086" y="3103743"/>
                        <a:ext cx="180000" cy="0"/>
                      </a:xfrm>
                      <a:prstGeom prst="line">
                        <a:avLst/>
                      </a:prstGeom>
                      <a:ln w="6350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81" name="文本框 80">
                        <a:extLst>
                          <a:ext uri="{FF2B5EF4-FFF2-40B4-BE49-F238E27FC236}">
                            <a16:creationId xmlns:a16="http://schemas.microsoft.com/office/drawing/2014/main" id="{70914E6B-0E60-4481-8EC9-605E4C2F3B3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1209369" y="2972225"/>
                        <a:ext cx="544008" cy="26303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altLang="zh-CN" sz="1100" b="1" dirty="0"/>
                          <a:t>35</a:t>
                        </a:r>
                        <a:endParaRPr lang="zh-CN" altLang="en-US" sz="1100" b="1" dirty="0"/>
                      </a:p>
                    </p:txBody>
                  </p:sp>
                </p:grpSp>
              </p:grpSp>
              <p:grpSp>
                <p:nvGrpSpPr>
                  <p:cNvPr id="21" name="组合 20">
                    <a:extLst>
                      <a:ext uri="{FF2B5EF4-FFF2-40B4-BE49-F238E27FC236}">
                        <a16:creationId xmlns:a16="http://schemas.microsoft.com/office/drawing/2014/main" id="{80C8762A-4D39-48DF-957B-7F43E1EAA200}"/>
                      </a:ext>
                    </a:extLst>
                  </p:cNvPr>
                  <p:cNvGrpSpPr/>
                  <p:nvPr/>
                </p:nvGrpSpPr>
                <p:grpSpPr>
                  <a:xfrm>
                    <a:off x="9055875" y="2955606"/>
                    <a:ext cx="2391859" cy="458086"/>
                    <a:chOff x="9361518" y="2425687"/>
                    <a:chExt cx="2391859" cy="458086"/>
                  </a:xfrm>
                </p:grpSpPr>
                <p:pic>
                  <p:nvPicPr>
                    <p:cNvPr id="14" name="图片 13">
                      <a:extLst>
                        <a:ext uri="{FF2B5EF4-FFF2-40B4-BE49-F238E27FC236}">
                          <a16:creationId xmlns:a16="http://schemas.microsoft.com/office/drawing/2014/main" id="{15414328-7BC7-4EB2-9BAA-A5AB30CD7E16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8"/>
                    <a:srcRect l="4789"/>
                    <a:stretch/>
                  </p:blipFill>
                  <p:spPr>
                    <a:xfrm>
                      <a:off x="9361518" y="2428772"/>
                      <a:ext cx="1831911" cy="390526"/>
                    </a:xfrm>
                    <a:prstGeom prst="rect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</p:pic>
                <p:grpSp>
                  <p:nvGrpSpPr>
                    <p:cNvPr id="18" name="组合 17">
                      <a:extLst>
                        <a:ext uri="{FF2B5EF4-FFF2-40B4-BE49-F238E27FC236}">
                          <a16:creationId xmlns:a16="http://schemas.microsoft.com/office/drawing/2014/main" id="{8206DAD2-8057-4175-81B5-D7BB09D37BC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119086" y="2620736"/>
                      <a:ext cx="634291" cy="263037"/>
                      <a:chOff x="11168286" y="2620736"/>
                      <a:chExt cx="634291" cy="263037"/>
                    </a:xfrm>
                  </p:grpSpPr>
                  <p:cxnSp>
                    <p:nvCxnSpPr>
                      <p:cNvPr id="82" name="直接连接符 81">
                        <a:extLst>
                          <a:ext uri="{FF2B5EF4-FFF2-40B4-BE49-F238E27FC236}">
                            <a16:creationId xmlns:a16="http://schemas.microsoft.com/office/drawing/2014/main" id="{9F3C64F6-BCC7-4277-A70E-12FB341F1B46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1168286" y="2764447"/>
                        <a:ext cx="180000" cy="0"/>
                      </a:xfrm>
                      <a:prstGeom prst="line">
                        <a:avLst/>
                      </a:prstGeom>
                      <a:ln w="6350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83" name="文本框 82">
                        <a:extLst>
                          <a:ext uri="{FF2B5EF4-FFF2-40B4-BE49-F238E27FC236}">
                            <a16:creationId xmlns:a16="http://schemas.microsoft.com/office/drawing/2014/main" id="{79420B41-089D-41E2-8A05-9B74179989D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1258569" y="2620736"/>
                        <a:ext cx="544008" cy="26303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altLang="zh-CN" sz="1100" b="1" dirty="0"/>
                          <a:t>55</a:t>
                        </a:r>
                        <a:endParaRPr lang="zh-CN" altLang="en-US" sz="1100" b="1" dirty="0"/>
                      </a:p>
                    </p:txBody>
                  </p:sp>
                </p:grpSp>
                <p:grpSp>
                  <p:nvGrpSpPr>
                    <p:cNvPr id="16" name="组合 15">
                      <a:extLst>
                        <a:ext uri="{FF2B5EF4-FFF2-40B4-BE49-F238E27FC236}">
                          <a16:creationId xmlns:a16="http://schemas.microsoft.com/office/drawing/2014/main" id="{B8CDF1E6-C6D3-4B2C-BB1F-59EE9FE3475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119086" y="2425687"/>
                      <a:ext cx="634291" cy="263037"/>
                      <a:chOff x="11168286" y="2425687"/>
                      <a:chExt cx="634291" cy="263037"/>
                    </a:xfrm>
                  </p:grpSpPr>
                  <p:cxnSp>
                    <p:nvCxnSpPr>
                      <p:cNvPr id="84" name="直接连接符 83">
                        <a:extLst>
                          <a:ext uri="{FF2B5EF4-FFF2-40B4-BE49-F238E27FC236}">
                            <a16:creationId xmlns:a16="http://schemas.microsoft.com/office/drawing/2014/main" id="{52907382-46B9-4544-A5B1-8B819347009F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1168286" y="2557205"/>
                        <a:ext cx="180000" cy="0"/>
                      </a:xfrm>
                      <a:prstGeom prst="line">
                        <a:avLst/>
                      </a:prstGeom>
                      <a:ln w="6350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85" name="文本框 84">
                        <a:extLst>
                          <a:ext uri="{FF2B5EF4-FFF2-40B4-BE49-F238E27FC236}">
                            <a16:creationId xmlns:a16="http://schemas.microsoft.com/office/drawing/2014/main" id="{84385737-A456-44F7-8C0C-8EFF14D6707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1258569" y="2425687"/>
                        <a:ext cx="544008" cy="26303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altLang="zh-CN" sz="1100" b="1" dirty="0"/>
                          <a:t>75</a:t>
                        </a:r>
                        <a:endParaRPr lang="zh-CN" altLang="en-US" sz="1100" b="1" dirty="0"/>
                      </a:p>
                    </p:txBody>
                  </p:sp>
                </p:grpSp>
              </p:grpSp>
              <p:sp>
                <p:nvSpPr>
                  <p:cNvPr id="86" name="文本框 85">
                    <a:extLst>
                      <a:ext uri="{FF2B5EF4-FFF2-40B4-BE49-F238E27FC236}">
                        <a16:creationId xmlns:a16="http://schemas.microsoft.com/office/drawing/2014/main" id="{EDCCAB49-6852-4299-90CE-E1AA94C8C4A2}"/>
                      </a:ext>
                    </a:extLst>
                  </p:cNvPr>
                  <p:cNvSpPr txBox="1"/>
                  <p:nvPr/>
                </p:nvSpPr>
                <p:spPr>
                  <a:xfrm>
                    <a:off x="10702680" y="3758550"/>
                    <a:ext cx="745632" cy="35394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800" b="1" dirty="0"/>
                      <a:t>分子量（</a:t>
                    </a:r>
                    <a:r>
                      <a:rPr lang="en-US" altLang="zh-CN" sz="800" b="1" dirty="0"/>
                      <a:t> </a:t>
                    </a:r>
                    <a:r>
                      <a:rPr lang="en-US" altLang="zh-CN" sz="800" b="1" dirty="0" err="1"/>
                      <a:t>kd</a:t>
                    </a:r>
                    <a:r>
                      <a:rPr lang="en-US" altLang="zh-CN" sz="800" b="1" dirty="0"/>
                      <a:t> </a:t>
                    </a:r>
                    <a:r>
                      <a:rPr lang="zh-CN" altLang="en-US" sz="900" b="1" dirty="0"/>
                      <a:t>）</a:t>
                    </a:r>
                  </a:p>
                </p:txBody>
              </p:sp>
            </p:grpSp>
            <p:sp>
              <p:nvSpPr>
                <p:cNvPr id="106" name="文本框 105">
                  <a:extLst>
                    <a:ext uri="{FF2B5EF4-FFF2-40B4-BE49-F238E27FC236}">
                      <a16:creationId xmlns:a16="http://schemas.microsoft.com/office/drawing/2014/main" id="{071A1AC1-F753-463A-BB6D-A68F775DD937}"/>
                    </a:ext>
                  </a:extLst>
                </p:cNvPr>
                <p:cNvSpPr txBox="1"/>
                <p:nvPr/>
              </p:nvSpPr>
              <p:spPr>
                <a:xfrm>
                  <a:off x="9723692" y="4822165"/>
                  <a:ext cx="69316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400" b="1" dirty="0"/>
                    <a:t>图</a:t>
                  </a:r>
                  <a:r>
                    <a:rPr lang="en-US" altLang="zh-CN" sz="1400" b="1" dirty="0"/>
                    <a:t>3</a:t>
                  </a:r>
                  <a:endParaRPr lang="zh-CN" altLang="en-US" sz="1400" b="1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272582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4B28B94-8528-49B3-ABD9-B0F0FDB4329D}"/>
              </a:ext>
            </a:extLst>
          </p:cNvPr>
          <p:cNvGrpSpPr/>
          <p:nvPr/>
        </p:nvGrpSpPr>
        <p:grpSpPr>
          <a:xfrm>
            <a:off x="741369" y="1158548"/>
            <a:ext cx="10709262" cy="4540904"/>
            <a:chOff x="991326" y="1297047"/>
            <a:chExt cx="10709262" cy="454090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FEE7964-D98F-43DC-A129-84FA50547A63}"/>
                </a:ext>
              </a:extLst>
            </p:cNvPr>
            <p:cNvSpPr txBox="1"/>
            <p:nvPr/>
          </p:nvSpPr>
          <p:spPr>
            <a:xfrm>
              <a:off x="2640338" y="1297047"/>
              <a:ext cx="741123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/>
                <a:t>梅其杰</a:t>
              </a:r>
              <a:r>
                <a:rPr lang="en-US" altLang="zh-CN" sz="2400" b="1" dirty="0"/>
                <a:t>K-2022-0450-2</a:t>
              </a:r>
              <a:r>
                <a:rPr lang="zh-CN" altLang="en-US" sz="2400" b="1" dirty="0"/>
                <a:t>实验一</a:t>
              </a:r>
              <a:r>
                <a:rPr lang="en-US" altLang="zh-CN" sz="2400" b="1" dirty="0"/>
                <a:t>WB</a:t>
              </a:r>
              <a:r>
                <a:rPr lang="zh-CN" altLang="en-US" sz="2400" b="1" dirty="0"/>
                <a:t>干扰验证实验结果</a:t>
              </a:r>
              <a:endParaRPr lang="en-US" altLang="zh-CN" sz="2400" b="1" dirty="0"/>
            </a:p>
            <a:p>
              <a:pPr algn="ctr"/>
              <a:r>
                <a:rPr lang="zh-CN" altLang="en-US" sz="2400" b="1" dirty="0"/>
                <a:t>（第二次验证）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F751204-56CB-4E1A-9D64-6D33AC6FDF07}"/>
                </a:ext>
              </a:extLst>
            </p:cNvPr>
            <p:cNvSpPr txBox="1"/>
            <p:nvPr/>
          </p:nvSpPr>
          <p:spPr>
            <a:xfrm>
              <a:off x="991326" y="5191620"/>
              <a:ext cx="10709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实验结果：各组样本内参</a:t>
              </a:r>
              <a:r>
                <a:rPr lang="en-US" altLang="zh-CN" b="1" dirty="0"/>
                <a:t>Actin</a:t>
              </a:r>
              <a:r>
                <a:rPr lang="zh-CN" altLang="en-US" b="1" dirty="0"/>
                <a:t>表达正常，空白、空载组样本中</a:t>
              </a:r>
              <a:r>
                <a:rPr lang="en-US" altLang="zh-CN" b="1" dirty="0"/>
                <a:t>SPRY2</a:t>
              </a:r>
              <a:r>
                <a:rPr lang="zh-CN" altLang="en-US" b="1" dirty="0"/>
                <a:t>蛋白含量较低，实验结果空白、空载组的目的条带信号较</a:t>
              </a:r>
              <a:r>
                <a:rPr lang="en-US" altLang="zh-CN" b="1" dirty="0"/>
                <a:t>3</a:t>
              </a:r>
              <a:r>
                <a:rPr lang="zh-CN" altLang="en-US" b="1" dirty="0"/>
                <a:t>条干扰组弱，建议重新送样。</a:t>
              </a:r>
              <a:endParaRPr lang="zh-CN" altLang="en-US" dirty="0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F166877-25CE-4DFD-8A84-4D1413A45FEE}"/>
                </a:ext>
              </a:extLst>
            </p:cNvPr>
            <p:cNvGrpSpPr/>
            <p:nvPr/>
          </p:nvGrpSpPr>
          <p:grpSpPr>
            <a:xfrm>
              <a:off x="4854614" y="2953357"/>
              <a:ext cx="2982686" cy="1412950"/>
              <a:chOff x="4604657" y="2953357"/>
              <a:chExt cx="2982686" cy="1412950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4F7A085E-F7F2-4465-B030-CEE938A4644C}"/>
                  </a:ext>
                </a:extLst>
              </p:cNvPr>
              <p:cNvGrpSpPr/>
              <p:nvPr/>
            </p:nvGrpSpPr>
            <p:grpSpPr>
              <a:xfrm>
                <a:off x="5276395" y="4025041"/>
                <a:ext cx="2113617" cy="341266"/>
                <a:chOff x="5227882" y="3656579"/>
                <a:chExt cx="2113617" cy="341266"/>
              </a:xfrm>
            </p:grpSpPr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id="{4093EF28-EA8B-4439-A24B-9CF43B2B1D8B}"/>
                    </a:ext>
                  </a:extLst>
                </p:cNvPr>
                <p:cNvSpPr txBox="1"/>
                <p:nvPr/>
              </p:nvSpPr>
              <p:spPr>
                <a:xfrm rot="18900000">
                  <a:off x="5227882" y="3743929"/>
                  <a:ext cx="806254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1050" b="1" dirty="0"/>
                    <a:t>Control</a:t>
                  </a:r>
                  <a:endParaRPr lang="zh-CN" altLang="en-US" sz="1050" b="1" dirty="0"/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4215ABF5-6228-4C7E-B542-55A9BB68700C}"/>
                    </a:ext>
                  </a:extLst>
                </p:cNvPr>
                <p:cNvSpPr txBox="1"/>
                <p:nvPr/>
              </p:nvSpPr>
              <p:spPr>
                <a:xfrm rot="18900000">
                  <a:off x="5776759" y="3656579"/>
                  <a:ext cx="555465" cy="2594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1050" b="1" dirty="0"/>
                    <a:t>NC</a:t>
                  </a:r>
                  <a:endParaRPr lang="zh-CN" altLang="en-US" sz="1050" b="1" dirty="0"/>
                </a:p>
              </p:txBody>
            </p:sp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CE82D5A4-8D8B-4F64-93AC-D10CC9384DAA}"/>
                    </a:ext>
                  </a:extLst>
                </p:cNvPr>
                <p:cNvSpPr txBox="1"/>
                <p:nvPr/>
              </p:nvSpPr>
              <p:spPr>
                <a:xfrm rot="18900000">
                  <a:off x="5977142" y="3717519"/>
                  <a:ext cx="725772" cy="2545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1050" b="1" dirty="0"/>
                    <a:t>si-896</a:t>
                  </a:r>
                  <a:endParaRPr lang="zh-CN" altLang="en-US" sz="1050" b="1" dirty="0"/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5542A197-FF88-4CFA-846E-BF9BDC5E06D3}"/>
                    </a:ext>
                  </a:extLst>
                </p:cNvPr>
                <p:cNvSpPr txBox="1"/>
                <p:nvPr/>
              </p:nvSpPr>
              <p:spPr>
                <a:xfrm rot="18900000">
                  <a:off x="6375108" y="3677510"/>
                  <a:ext cx="612369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1050" b="1" dirty="0"/>
                    <a:t>si-800</a:t>
                  </a:r>
                  <a:endParaRPr lang="zh-CN" altLang="en-US" sz="1050" b="1" dirty="0"/>
                </a:p>
              </p:txBody>
            </p: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5C32C027-54B1-4E35-907A-F681A02598BA}"/>
                    </a:ext>
                  </a:extLst>
                </p:cNvPr>
                <p:cNvSpPr txBox="1"/>
                <p:nvPr/>
              </p:nvSpPr>
              <p:spPr>
                <a:xfrm rot="18900000">
                  <a:off x="6695879" y="3689267"/>
                  <a:ext cx="645620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1050" b="1" dirty="0"/>
                    <a:t>si-695</a:t>
                  </a:r>
                  <a:endParaRPr lang="zh-CN" altLang="en-US" sz="1050" b="1" dirty="0"/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8AE8345C-8FA9-40E0-A42D-56BBEC6ED83F}"/>
                  </a:ext>
                </a:extLst>
              </p:cNvPr>
              <p:cNvGrpSpPr/>
              <p:nvPr/>
            </p:nvGrpSpPr>
            <p:grpSpPr>
              <a:xfrm>
                <a:off x="4604657" y="2953357"/>
                <a:ext cx="2982686" cy="438150"/>
                <a:chOff x="4610849" y="2926822"/>
                <a:chExt cx="2982686" cy="438150"/>
              </a:xfrm>
            </p:grpSpPr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id="{FA4E6738-81B3-4F7F-8A8C-DE5A1071DE1E}"/>
                    </a:ext>
                  </a:extLst>
                </p:cNvPr>
                <p:cNvSpPr txBox="1"/>
                <p:nvPr/>
              </p:nvSpPr>
              <p:spPr>
                <a:xfrm>
                  <a:off x="4610849" y="2961231"/>
                  <a:ext cx="99831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b="1" dirty="0"/>
                    <a:t>SPRY2</a:t>
                  </a:r>
                </a:p>
              </p:txBody>
            </p:sp>
            <p:pic>
              <p:nvPicPr>
                <p:cNvPr id="4" name="图片 3">
                  <a:extLst>
                    <a:ext uri="{FF2B5EF4-FFF2-40B4-BE49-F238E27FC236}">
                      <a16:creationId xmlns:a16="http://schemas.microsoft.com/office/drawing/2014/main" id="{AA56DB6B-D07C-4511-AABE-86E27ADF78A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2128" r="5831"/>
                <a:stretch/>
              </p:blipFill>
              <p:spPr>
                <a:xfrm>
                  <a:off x="5609162" y="2926822"/>
                  <a:ext cx="1984373" cy="438150"/>
                </a:xfrm>
                <a:prstGeom prst="rect">
                  <a:avLst/>
                </a:prstGeom>
                <a:ln w="19050">
                  <a:solidFill>
                    <a:schemeClr val="tx1"/>
                  </a:solidFill>
                </a:ln>
              </p:spPr>
            </p:pic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B4DB2058-A36E-4097-A735-263DF75A81D8}"/>
                  </a:ext>
                </a:extLst>
              </p:cNvPr>
              <p:cNvGrpSpPr/>
              <p:nvPr/>
            </p:nvGrpSpPr>
            <p:grpSpPr>
              <a:xfrm>
                <a:off x="4604657" y="3481912"/>
                <a:ext cx="2982686" cy="438150"/>
                <a:chOff x="4610849" y="3474039"/>
                <a:chExt cx="2982686" cy="438150"/>
              </a:xfrm>
            </p:grpSpPr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id="{DAA2BE78-CE24-46A4-B77D-207C5330C87E}"/>
                    </a:ext>
                  </a:extLst>
                </p:cNvPr>
                <p:cNvSpPr txBox="1"/>
                <p:nvPr/>
              </p:nvSpPr>
              <p:spPr>
                <a:xfrm>
                  <a:off x="4610849" y="3508448"/>
                  <a:ext cx="99831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b="1" dirty="0"/>
                    <a:t>Actin</a:t>
                  </a:r>
                </a:p>
              </p:txBody>
            </p:sp>
            <p:pic>
              <p:nvPicPr>
                <p:cNvPr id="7" name="图片 6">
                  <a:extLst>
                    <a:ext uri="{FF2B5EF4-FFF2-40B4-BE49-F238E27FC236}">
                      <a16:creationId xmlns:a16="http://schemas.microsoft.com/office/drawing/2014/main" id="{B0E54213-F8B5-4019-97E5-636E5FE07E6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4112" r="4112" b="8000"/>
                <a:stretch/>
              </p:blipFill>
              <p:spPr>
                <a:xfrm>
                  <a:off x="5609162" y="3474039"/>
                  <a:ext cx="1984373" cy="438150"/>
                </a:xfrm>
                <a:prstGeom prst="rect">
                  <a:avLst/>
                </a:prstGeom>
                <a:ln w="19050">
                  <a:solidFill>
                    <a:schemeClr val="tx1"/>
                  </a:solidFill>
                </a:ln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853600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CA788220-4DDE-4931-84F2-EAC8B98CDAA1}"/>
              </a:ext>
            </a:extLst>
          </p:cNvPr>
          <p:cNvGrpSpPr/>
          <p:nvPr/>
        </p:nvGrpSpPr>
        <p:grpSpPr>
          <a:xfrm>
            <a:off x="991326" y="1297047"/>
            <a:ext cx="10209348" cy="4263905"/>
            <a:chOff x="991326" y="1297047"/>
            <a:chExt cx="10209348" cy="426390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FEE7964-D98F-43DC-A129-84FA50547A63}"/>
                </a:ext>
              </a:extLst>
            </p:cNvPr>
            <p:cNvSpPr txBox="1"/>
            <p:nvPr/>
          </p:nvSpPr>
          <p:spPr>
            <a:xfrm>
              <a:off x="2390381" y="1297047"/>
              <a:ext cx="741123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/>
                <a:t>梅其杰</a:t>
              </a:r>
              <a:r>
                <a:rPr lang="en-US" altLang="zh-CN" sz="2400" b="1" dirty="0"/>
                <a:t>K-2022-0450-2</a:t>
              </a:r>
              <a:r>
                <a:rPr lang="zh-CN" altLang="en-US" sz="2400" b="1" dirty="0"/>
                <a:t>实验一</a:t>
              </a:r>
              <a:r>
                <a:rPr lang="en-US" altLang="zh-CN" sz="2400" b="1" dirty="0"/>
                <a:t>WB</a:t>
              </a:r>
              <a:r>
                <a:rPr lang="zh-CN" altLang="en-US" sz="2400" b="1" dirty="0"/>
                <a:t>干扰验证实验结果</a:t>
              </a:r>
              <a:endParaRPr lang="en-US" altLang="zh-CN" sz="2400" b="1" dirty="0"/>
            </a:p>
            <a:p>
              <a:pPr algn="ctr"/>
              <a:r>
                <a:rPr lang="zh-CN" altLang="en-US" sz="2400" b="1" dirty="0"/>
                <a:t>（第一次验证）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F751204-56CB-4E1A-9D64-6D33AC6FDF07}"/>
                </a:ext>
              </a:extLst>
            </p:cNvPr>
            <p:cNvSpPr txBox="1"/>
            <p:nvPr/>
          </p:nvSpPr>
          <p:spPr>
            <a:xfrm>
              <a:off x="991326" y="5191620"/>
              <a:ext cx="102093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/>
                <a:t>实验结果：验证指标</a:t>
              </a:r>
              <a:r>
                <a:rPr lang="en-US" altLang="zh-CN" b="1" dirty="0"/>
                <a:t>SPRY2</a:t>
              </a:r>
              <a:r>
                <a:rPr lang="zh-CN" altLang="en-US" b="1" dirty="0"/>
                <a:t>在</a:t>
              </a:r>
              <a:r>
                <a:rPr lang="en-US" altLang="zh-CN" b="1" dirty="0"/>
                <a:t>3</a:t>
              </a:r>
              <a:r>
                <a:rPr lang="zh-CN" altLang="en-US" b="1" dirty="0"/>
                <a:t>条干扰组的表达量较空白组和空载组高，</a:t>
              </a:r>
              <a:r>
                <a:rPr lang="en-US" altLang="zh-CN" b="1" dirty="0"/>
                <a:t>3</a:t>
              </a:r>
              <a:r>
                <a:rPr lang="zh-CN" altLang="en-US" b="1" dirty="0"/>
                <a:t>条</a:t>
              </a:r>
              <a:r>
                <a:rPr lang="en-US" altLang="zh-CN" b="1" dirty="0"/>
                <a:t>SPRY2</a:t>
              </a:r>
              <a:r>
                <a:rPr lang="zh-CN" altLang="en-US" b="1" dirty="0"/>
                <a:t>干扰均无效。</a:t>
              </a:r>
              <a:endParaRPr lang="zh-CN" altLang="en-US" dirty="0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6E972BF-BCE8-454C-AB32-20512E94324F}"/>
                </a:ext>
              </a:extLst>
            </p:cNvPr>
            <p:cNvGrpSpPr/>
            <p:nvPr/>
          </p:nvGrpSpPr>
          <p:grpSpPr>
            <a:xfrm>
              <a:off x="4610849" y="2961231"/>
              <a:ext cx="2970302" cy="1397203"/>
              <a:chOff x="4450056" y="2748811"/>
              <a:chExt cx="2970302" cy="1397203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4F7A085E-F7F2-4465-B030-CEE938A4644C}"/>
                  </a:ext>
                </a:extLst>
              </p:cNvPr>
              <p:cNvGrpSpPr/>
              <p:nvPr/>
            </p:nvGrpSpPr>
            <p:grpSpPr>
              <a:xfrm>
                <a:off x="5115698" y="3804748"/>
                <a:ext cx="2101425" cy="341266"/>
                <a:chOff x="5221786" y="3656579"/>
                <a:chExt cx="2101425" cy="341266"/>
              </a:xfrm>
            </p:grpSpPr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id="{4093EF28-EA8B-4439-A24B-9CF43B2B1D8B}"/>
                    </a:ext>
                  </a:extLst>
                </p:cNvPr>
                <p:cNvSpPr txBox="1"/>
                <p:nvPr/>
              </p:nvSpPr>
              <p:spPr>
                <a:xfrm rot="18900000">
                  <a:off x="5221786" y="3743929"/>
                  <a:ext cx="806254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1050" b="1" dirty="0"/>
                    <a:t>Control</a:t>
                  </a:r>
                  <a:endParaRPr lang="zh-CN" altLang="en-US" sz="1050" b="1" dirty="0"/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4215ABF5-6228-4C7E-B542-55A9BB68700C}"/>
                    </a:ext>
                  </a:extLst>
                </p:cNvPr>
                <p:cNvSpPr txBox="1"/>
                <p:nvPr/>
              </p:nvSpPr>
              <p:spPr>
                <a:xfrm rot="18900000">
                  <a:off x="5746279" y="3656579"/>
                  <a:ext cx="555465" cy="2594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1050" b="1" dirty="0"/>
                    <a:t>NC</a:t>
                  </a:r>
                  <a:endParaRPr lang="zh-CN" altLang="en-US" sz="1050" b="1" dirty="0"/>
                </a:p>
              </p:txBody>
            </p:sp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CE82D5A4-8D8B-4F64-93AC-D10CC9384DAA}"/>
                    </a:ext>
                  </a:extLst>
                </p:cNvPr>
                <p:cNvSpPr txBox="1"/>
                <p:nvPr/>
              </p:nvSpPr>
              <p:spPr>
                <a:xfrm rot="18900000">
                  <a:off x="5964950" y="3717519"/>
                  <a:ext cx="725772" cy="2545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1050" b="1" dirty="0"/>
                    <a:t>si-896</a:t>
                  </a:r>
                  <a:endParaRPr lang="zh-CN" altLang="en-US" sz="1050" b="1" dirty="0"/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5542A197-FF88-4CFA-846E-BF9BDC5E06D3}"/>
                    </a:ext>
                  </a:extLst>
                </p:cNvPr>
                <p:cNvSpPr txBox="1"/>
                <p:nvPr/>
              </p:nvSpPr>
              <p:spPr>
                <a:xfrm rot="18900000">
                  <a:off x="6350724" y="3677510"/>
                  <a:ext cx="612369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1050" b="1" dirty="0"/>
                    <a:t>si-800</a:t>
                  </a:r>
                  <a:endParaRPr lang="zh-CN" altLang="en-US" sz="1050" b="1" dirty="0"/>
                </a:p>
              </p:txBody>
            </p: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5C32C027-54B1-4E35-907A-F681A02598BA}"/>
                    </a:ext>
                  </a:extLst>
                </p:cNvPr>
                <p:cNvSpPr txBox="1"/>
                <p:nvPr/>
              </p:nvSpPr>
              <p:spPr>
                <a:xfrm rot="18900000">
                  <a:off x="6677591" y="3689267"/>
                  <a:ext cx="645620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1050" b="1" dirty="0"/>
                    <a:t>si-695</a:t>
                  </a:r>
                  <a:endParaRPr lang="zh-CN" altLang="en-US" sz="1050" b="1" dirty="0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C12FE367-A6FB-4A4F-A9A1-AA2A55FCB447}"/>
                  </a:ext>
                </a:extLst>
              </p:cNvPr>
              <p:cNvGrpSpPr/>
              <p:nvPr/>
            </p:nvGrpSpPr>
            <p:grpSpPr>
              <a:xfrm>
                <a:off x="4450056" y="3271998"/>
                <a:ext cx="2970302" cy="438150"/>
                <a:chOff x="4450056" y="3271998"/>
                <a:chExt cx="2970302" cy="438150"/>
              </a:xfrm>
            </p:grpSpPr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id="{DAA2BE78-CE24-46A4-B77D-207C5330C87E}"/>
                    </a:ext>
                  </a:extLst>
                </p:cNvPr>
                <p:cNvSpPr txBox="1"/>
                <p:nvPr/>
              </p:nvSpPr>
              <p:spPr>
                <a:xfrm>
                  <a:off x="4450056" y="3306407"/>
                  <a:ext cx="99831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b="1" dirty="0"/>
                    <a:t>Actin</a:t>
                  </a:r>
                </a:p>
              </p:txBody>
            </p:sp>
            <p:pic>
              <p:nvPicPr>
                <p:cNvPr id="2" name="图片 1">
                  <a:extLst>
                    <a:ext uri="{FF2B5EF4-FFF2-40B4-BE49-F238E27FC236}">
                      <a16:creationId xmlns:a16="http://schemas.microsoft.com/office/drawing/2014/main" id="{FCA32C28-DBF2-45A4-B8A4-7391739145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l="3994" b="11840"/>
                <a:stretch/>
              </p:blipFill>
              <p:spPr>
                <a:xfrm>
                  <a:off x="5435985" y="3271998"/>
                  <a:ext cx="1984373" cy="438150"/>
                </a:xfrm>
                <a:prstGeom prst="rect">
                  <a:avLst/>
                </a:prstGeom>
                <a:ln w="19050">
                  <a:solidFill>
                    <a:schemeClr val="tx1"/>
                  </a:solidFill>
                </a:ln>
              </p:spPr>
            </p:pic>
          </p:grp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D6F01B3E-854B-40CB-B23A-2E192CD57FA4}"/>
                  </a:ext>
                </a:extLst>
              </p:cNvPr>
              <p:cNvGrpSpPr/>
              <p:nvPr/>
            </p:nvGrpSpPr>
            <p:grpSpPr>
              <a:xfrm>
                <a:off x="4450056" y="2748811"/>
                <a:ext cx="2966352" cy="438150"/>
                <a:chOff x="4450056" y="2748811"/>
                <a:chExt cx="2966352" cy="438150"/>
              </a:xfrm>
            </p:grpSpPr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id="{FA4E6738-81B3-4F7F-8A8C-DE5A1071DE1E}"/>
                    </a:ext>
                  </a:extLst>
                </p:cNvPr>
                <p:cNvSpPr txBox="1"/>
                <p:nvPr/>
              </p:nvSpPr>
              <p:spPr>
                <a:xfrm>
                  <a:off x="4450056" y="2783220"/>
                  <a:ext cx="99831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b="1" dirty="0"/>
                    <a:t>SPRY2</a:t>
                  </a:r>
                </a:p>
              </p:txBody>
            </p:sp>
            <p:pic>
              <p:nvPicPr>
                <p:cNvPr id="5" name="图片 4">
                  <a:extLst>
                    <a:ext uri="{FF2B5EF4-FFF2-40B4-BE49-F238E27FC236}">
                      <a16:creationId xmlns:a16="http://schemas.microsoft.com/office/drawing/2014/main" id="{E1E53D59-C952-4FF0-8051-5ACDE82A08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r="3994"/>
                <a:stretch/>
              </p:blipFill>
              <p:spPr>
                <a:xfrm>
                  <a:off x="5432035" y="2748811"/>
                  <a:ext cx="1984373" cy="438150"/>
                </a:xfrm>
                <a:prstGeom prst="rect">
                  <a:avLst/>
                </a:prstGeom>
                <a:ln w="19050">
                  <a:solidFill>
                    <a:schemeClr val="tx1"/>
                  </a:solidFill>
                </a:ln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4550612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289</Words>
  <Application>Microsoft Office PowerPoint</Application>
  <PresentationFormat>宽屏</PresentationFormat>
  <Paragraphs>68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42</cp:revision>
  <dcterms:created xsi:type="dcterms:W3CDTF">2022-08-10T09:35:08Z</dcterms:created>
  <dcterms:modified xsi:type="dcterms:W3CDTF">2023-03-24T03:35:50Z</dcterms:modified>
</cp:coreProperties>
</file>